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rata" charset="1" panose="00000500000000000000"/>
      <p:regular r:id="rId19"/>
    </p:embeddedFont>
    <p:embeddedFont>
      <p:font typeface="Raleway"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8" y="1313110"/>
            <a:ext cx="9445526" cy="4929188"/>
          </a:xfrm>
          <a:prstGeom prst="rect">
            <a:avLst/>
          </a:prstGeom>
        </p:spPr>
        <p:txBody>
          <a:bodyPr anchor="t" rtlCol="false" tIns="0" lIns="0" bIns="0" rIns="0">
            <a:spAutoFit/>
          </a:bodyPr>
          <a:lstStyle/>
          <a:p>
            <a:pPr algn="l">
              <a:lnSpc>
                <a:spcPts val="9625"/>
              </a:lnSpc>
            </a:pPr>
            <a:r>
              <a:rPr lang="en-US" sz="7687">
                <a:solidFill>
                  <a:srgbClr val="F2E782"/>
                </a:solidFill>
                <a:latin typeface="Prata"/>
                <a:ea typeface="Prata"/>
                <a:cs typeface="Prata"/>
                <a:sym typeface="Prata"/>
              </a:rPr>
              <a:t>Mental Health Assessment: AI-Powered Facial Expression Analysis</a:t>
            </a:r>
          </a:p>
        </p:txBody>
      </p:sp>
      <p:sp>
        <p:nvSpPr>
          <p:cNvPr name="TextBox 7" id="7"/>
          <p:cNvSpPr txBox="true"/>
          <p:nvPr/>
        </p:nvSpPr>
        <p:spPr>
          <a:xfrm rot="0">
            <a:off x="992238" y="6572250"/>
            <a:ext cx="9445526" cy="2363391"/>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Facial expression analysis is emerging as a valuable tool in mental health assessment, offering potential for early detection and monitoring of mood disorders. By leveraging AI and ML, this technology aims to augment traditional methods and enhance the accuracy of diagnosis and treatment.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992238" y="1369814"/>
            <a:ext cx="9445526" cy="1790997"/>
          </a:xfrm>
          <a:prstGeom prst="rect">
            <a:avLst/>
          </a:prstGeom>
        </p:spPr>
        <p:txBody>
          <a:bodyPr anchor="t" rtlCol="false" tIns="0" lIns="0" bIns="0" rIns="0">
            <a:spAutoFit/>
          </a:bodyPr>
          <a:lstStyle/>
          <a:p>
            <a:pPr algn="l">
              <a:lnSpc>
                <a:spcPts val="6937"/>
              </a:lnSpc>
            </a:pPr>
            <a:r>
              <a:rPr lang="en-US" sz="5562">
                <a:solidFill>
                  <a:srgbClr val="F2E782"/>
                </a:solidFill>
                <a:latin typeface="Prata"/>
                <a:ea typeface="Prata"/>
                <a:cs typeface="Prata"/>
                <a:sym typeface="Prata"/>
              </a:rPr>
              <a:t>Future advancements and research directions</a:t>
            </a:r>
          </a:p>
        </p:txBody>
      </p:sp>
      <p:grpSp>
        <p:nvGrpSpPr>
          <p:cNvPr name="Group 7" id="7"/>
          <p:cNvGrpSpPr/>
          <p:nvPr/>
        </p:nvGrpSpPr>
        <p:grpSpPr>
          <a:xfrm rot="0">
            <a:off x="992238" y="3904952"/>
            <a:ext cx="637878" cy="637878"/>
            <a:chOff x="0" y="0"/>
            <a:chExt cx="850503" cy="850503"/>
          </a:xfrm>
        </p:grpSpPr>
        <p:sp>
          <p:nvSpPr>
            <p:cNvPr name="Freeform 8" id="8"/>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sp>
        <p:nvSpPr>
          <p:cNvPr name="TextBox 9" id="9"/>
          <p:cNvSpPr txBox="true"/>
          <p:nvPr/>
        </p:nvSpPr>
        <p:spPr>
          <a:xfrm rot="0">
            <a:off x="1237804" y="4058841"/>
            <a:ext cx="146745" cy="377726"/>
          </a:xfrm>
          <a:prstGeom prst="rect">
            <a:avLst/>
          </a:prstGeom>
        </p:spPr>
        <p:txBody>
          <a:bodyPr anchor="t" rtlCol="false" tIns="0" lIns="0" bIns="0" rIns="0">
            <a:spAutoFit/>
          </a:bodyPr>
          <a:lstStyle/>
          <a:p>
            <a:pPr algn="ctr">
              <a:lnSpc>
                <a:spcPts val="3312"/>
              </a:lnSpc>
            </a:pPr>
            <a:r>
              <a:rPr lang="en-US" sz="3312">
                <a:solidFill>
                  <a:srgbClr val="CFCBBF"/>
                </a:solidFill>
                <a:latin typeface="Prata"/>
                <a:ea typeface="Prata"/>
                <a:cs typeface="Prata"/>
                <a:sym typeface="Prata"/>
              </a:rPr>
              <a:t>1</a:t>
            </a:r>
          </a:p>
        </p:txBody>
      </p:sp>
      <p:sp>
        <p:nvSpPr>
          <p:cNvPr name="TextBox 10" id="10"/>
          <p:cNvSpPr txBox="true"/>
          <p:nvPr/>
        </p:nvSpPr>
        <p:spPr>
          <a:xfrm rot="0">
            <a:off x="1913632" y="3885902"/>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Enhanced Accuracy</a:t>
            </a:r>
          </a:p>
        </p:txBody>
      </p:sp>
      <p:sp>
        <p:nvSpPr>
          <p:cNvPr name="TextBox 11" id="11"/>
          <p:cNvSpPr txBox="true"/>
          <p:nvPr/>
        </p:nvSpPr>
        <p:spPr>
          <a:xfrm rot="0">
            <a:off x="1913632" y="4422725"/>
            <a:ext cx="3659684" cy="1909762"/>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Continued research aims to improve the accuracy and reliability of AI-powered facial expression analysis.</a:t>
            </a:r>
          </a:p>
        </p:txBody>
      </p:sp>
      <p:grpSp>
        <p:nvGrpSpPr>
          <p:cNvPr name="Group 12" id="12"/>
          <p:cNvGrpSpPr/>
          <p:nvPr/>
        </p:nvGrpSpPr>
        <p:grpSpPr>
          <a:xfrm rot="0">
            <a:off x="5856834" y="3904952"/>
            <a:ext cx="637878" cy="637878"/>
            <a:chOff x="0" y="0"/>
            <a:chExt cx="850503" cy="850503"/>
          </a:xfrm>
        </p:grpSpPr>
        <p:sp>
          <p:nvSpPr>
            <p:cNvPr name="Freeform 13" id="1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sp>
        <p:nvSpPr>
          <p:cNvPr name="TextBox 14" id="14"/>
          <p:cNvSpPr txBox="true"/>
          <p:nvPr/>
        </p:nvSpPr>
        <p:spPr>
          <a:xfrm rot="0">
            <a:off x="6045399" y="4058841"/>
            <a:ext cx="260747" cy="377726"/>
          </a:xfrm>
          <a:prstGeom prst="rect">
            <a:avLst/>
          </a:prstGeom>
        </p:spPr>
        <p:txBody>
          <a:bodyPr anchor="t" rtlCol="false" tIns="0" lIns="0" bIns="0" rIns="0">
            <a:spAutoFit/>
          </a:bodyPr>
          <a:lstStyle/>
          <a:p>
            <a:pPr algn="ctr">
              <a:lnSpc>
                <a:spcPts val="3312"/>
              </a:lnSpc>
            </a:pPr>
            <a:r>
              <a:rPr lang="en-US" sz="3312">
                <a:solidFill>
                  <a:srgbClr val="CFCBBF"/>
                </a:solidFill>
                <a:latin typeface="Prata"/>
                <a:ea typeface="Prata"/>
                <a:cs typeface="Prata"/>
                <a:sym typeface="Prata"/>
              </a:rPr>
              <a:t>2</a:t>
            </a:r>
          </a:p>
        </p:txBody>
      </p:sp>
      <p:sp>
        <p:nvSpPr>
          <p:cNvPr name="TextBox 15" id="15"/>
          <p:cNvSpPr txBox="true"/>
          <p:nvPr/>
        </p:nvSpPr>
        <p:spPr>
          <a:xfrm rot="0">
            <a:off x="6778229" y="3885902"/>
            <a:ext cx="3659684" cy="904875"/>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Personalized Treatment</a:t>
            </a:r>
          </a:p>
        </p:txBody>
      </p:sp>
      <p:sp>
        <p:nvSpPr>
          <p:cNvPr name="TextBox 16" id="16"/>
          <p:cNvSpPr txBox="true"/>
          <p:nvPr/>
        </p:nvSpPr>
        <p:spPr>
          <a:xfrm rot="0">
            <a:off x="6778229" y="4865638"/>
            <a:ext cx="3659684" cy="1909762"/>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AI can be used to develop personalized treatment plans based on individual emotional responses.</a:t>
            </a:r>
          </a:p>
        </p:txBody>
      </p:sp>
      <p:grpSp>
        <p:nvGrpSpPr>
          <p:cNvPr name="Group 17" id="17"/>
          <p:cNvGrpSpPr/>
          <p:nvPr/>
        </p:nvGrpSpPr>
        <p:grpSpPr>
          <a:xfrm rot="0">
            <a:off x="992238" y="7377856"/>
            <a:ext cx="637878" cy="637877"/>
            <a:chOff x="0" y="0"/>
            <a:chExt cx="850503" cy="850503"/>
          </a:xfrm>
        </p:grpSpPr>
        <p:sp>
          <p:nvSpPr>
            <p:cNvPr name="Freeform 18" id="18"/>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A3B3C"/>
            </a:solidFill>
          </p:spPr>
        </p:sp>
      </p:grpSp>
      <p:sp>
        <p:nvSpPr>
          <p:cNvPr name="TextBox 19" id="19"/>
          <p:cNvSpPr txBox="true"/>
          <p:nvPr/>
        </p:nvSpPr>
        <p:spPr>
          <a:xfrm rot="0">
            <a:off x="1179314" y="7531745"/>
            <a:ext cx="263724" cy="377726"/>
          </a:xfrm>
          <a:prstGeom prst="rect">
            <a:avLst/>
          </a:prstGeom>
        </p:spPr>
        <p:txBody>
          <a:bodyPr anchor="t" rtlCol="false" tIns="0" lIns="0" bIns="0" rIns="0">
            <a:spAutoFit/>
          </a:bodyPr>
          <a:lstStyle/>
          <a:p>
            <a:pPr algn="ctr">
              <a:lnSpc>
                <a:spcPts val="3312"/>
              </a:lnSpc>
            </a:pPr>
            <a:r>
              <a:rPr lang="en-US" sz="3312">
                <a:solidFill>
                  <a:srgbClr val="CFCBBF"/>
                </a:solidFill>
                <a:latin typeface="Prata"/>
                <a:ea typeface="Prata"/>
                <a:cs typeface="Prata"/>
                <a:sym typeface="Prata"/>
              </a:rPr>
              <a:t>3</a:t>
            </a:r>
          </a:p>
        </p:txBody>
      </p:sp>
      <p:sp>
        <p:nvSpPr>
          <p:cNvPr name="TextBox 20" id="20"/>
          <p:cNvSpPr txBox="true"/>
          <p:nvPr/>
        </p:nvSpPr>
        <p:spPr>
          <a:xfrm rot="0">
            <a:off x="1913632" y="7358806"/>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Ethical Frameworks</a:t>
            </a:r>
          </a:p>
        </p:txBody>
      </p:sp>
      <p:sp>
        <p:nvSpPr>
          <p:cNvPr name="TextBox 21" id="21"/>
          <p:cNvSpPr txBox="true"/>
          <p:nvPr/>
        </p:nvSpPr>
        <p:spPr>
          <a:xfrm rot="0">
            <a:off x="1913632" y="7895630"/>
            <a:ext cx="8524131"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Developing robust ethical frameworks for the responsible use of AI in mental health care is essential.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745165" y="1358056"/>
            <a:ext cx="9655671" cy="1603176"/>
          </a:xfrm>
          <a:prstGeom prst="rect">
            <a:avLst/>
          </a:prstGeom>
        </p:spPr>
        <p:txBody>
          <a:bodyPr anchor="t" rtlCol="false" tIns="0" lIns="0" bIns="0" rIns="0">
            <a:spAutoFit/>
          </a:bodyPr>
          <a:lstStyle/>
          <a:p>
            <a:pPr algn="l">
              <a:lnSpc>
                <a:spcPts val="6187"/>
              </a:lnSpc>
            </a:pPr>
            <a:r>
              <a:rPr lang="en-US" sz="4937">
                <a:solidFill>
                  <a:srgbClr val="F2E782"/>
                </a:solidFill>
                <a:latin typeface="Prata"/>
                <a:ea typeface="Prata"/>
                <a:cs typeface="Prata"/>
                <a:sym typeface="Prata"/>
              </a:rPr>
              <a:t>Introduction: The importance of early mental health detection</a:t>
            </a:r>
          </a:p>
        </p:txBody>
      </p:sp>
      <p:grpSp>
        <p:nvGrpSpPr>
          <p:cNvPr name="Group 7" id="7"/>
          <p:cNvGrpSpPr/>
          <p:nvPr/>
        </p:nvGrpSpPr>
        <p:grpSpPr>
          <a:xfrm rot="0">
            <a:off x="7745165" y="3626495"/>
            <a:ext cx="570310" cy="570310"/>
            <a:chOff x="0" y="0"/>
            <a:chExt cx="760413" cy="760413"/>
          </a:xfrm>
        </p:grpSpPr>
        <p:sp>
          <p:nvSpPr>
            <p:cNvPr name="Freeform 8" id="8"/>
            <p:cNvSpPr/>
            <p:nvPr/>
          </p:nvSpPr>
          <p:spPr>
            <a:xfrm flipH="false" flipV="false" rot="0">
              <a:off x="0" y="0"/>
              <a:ext cx="760349" cy="760476"/>
            </a:xfrm>
            <a:custGeom>
              <a:avLst/>
              <a:gdLst/>
              <a:ahLst/>
              <a:cxnLst/>
              <a:rect r="r" b="b" t="t" l="l"/>
              <a:pathLst>
                <a:path h="760476" w="760349">
                  <a:moveTo>
                    <a:pt x="0" y="50673"/>
                  </a:moveTo>
                  <a:cubicBezTo>
                    <a:pt x="0" y="22733"/>
                    <a:pt x="22733" y="0"/>
                    <a:pt x="50673" y="0"/>
                  </a:cubicBezTo>
                  <a:lnTo>
                    <a:pt x="709676" y="0"/>
                  </a:lnTo>
                  <a:cubicBezTo>
                    <a:pt x="737616" y="0"/>
                    <a:pt x="760349" y="22733"/>
                    <a:pt x="760349" y="50673"/>
                  </a:cubicBezTo>
                  <a:lnTo>
                    <a:pt x="760349" y="709676"/>
                  </a:lnTo>
                  <a:cubicBezTo>
                    <a:pt x="760349" y="737616"/>
                    <a:pt x="737616" y="760349"/>
                    <a:pt x="709676" y="760349"/>
                  </a:cubicBezTo>
                  <a:lnTo>
                    <a:pt x="50673" y="760349"/>
                  </a:lnTo>
                  <a:cubicBezTo>
                    <a:pt x="22733" y="760476"/>
                    <a:pt x="0" y="737743"/>
                    <a:pt x="0" y="709676"/>
                  </a:cubicBezTo>
                  <a:close/>
                </a:path>
              </a:pathLst>
            </a:custGeom>
            <a:solidFill>
              <a:srgbClr val="3A3B3C"/>
            </a:solidFill>
          </p:spPr>
        </p:sp>
      </p:grpSp>
      <p:sp>
        <p:nvSpPr>
          <p:cNvPr name="TextBox 9" id="9"/>
          <p:cNvSpPr txBox="true"/>
          <p:nvPr/>
        </p:nvSpPr>
        <p:spPr>
          <a:xfrm rot="0">
            <a:off x="7964686" y="3778598"/>
            <a:ext cx="131266" cy="323106"/>
          </a:xfrm>
          <a:prstGeom prst="rect">
            <a:avLst/>
          </a:prstGeom>
        </p:spPr>
        <p:txBody>
          <a:bodyPr anchor="t" rtlCol="false" tIns="0" lIns="0" bIns="0" rIns="0">
            <a:spAutoFit/>
          </a:bodyPr>
          <a:lstStyle/>
          <a:p>
            <a:pPr algn="ctr">
              <a:lnSpc>
                <a:spcPts val="2937"/>
              </a:lnSpc>
            </a:pPr>
            <a:r>
              <a:rPr lang="en-US" sz="2937">
                <a:solidFill>
                  <a:srgbClr val="CFCBBF"/>
                </a:solidFill>
                <a:latin typeface="Prata"/>
                <a:ea typeface="Prata"/>
                <a:cs typeface="Prata"/>
                <a:sym typeface="Prata"/>
              </a:rPr>
              <a:t>1</a:t>
            </a:r>
          </a:p>
        </p:txBody>
      </p:sp>
      <p:sp>
        <p:nvSpPr>
          <p:cNvPr name="TextBox 10" id="10"/>
          <p:cNvSpPr txBox="true"/>
          <p:nvPr/>
        </p:nvSpPr>
        <p:spPr>
          <a:xfrm rot="0">
            <a:off x="8568929" y="3616970"/>
            <a:ext cx="3168700" cy="405556"/>
          </a:xfrm>
          <a:prstGeom prst="rect">
            <a:avLst/>
          </a:prstGeom>
        </p:spPr>
        <p:txBody>
          <a:bodyPr anchor="t" rtlCol="false" tIns="0" lIns="0" bIns="0" rIns="0">
            <a:spAutoFit/>
          </a:bodyPr>
          <a:lstStyle/>
          <a:p>
            <a:pPr algn="l">
              <a:lnSpc>
                <a:spcPts val="3062"/>
              </a:lnSpc>
            </a:pPr>
            <a:r>
              <a:rPr lang="en-US" sz="2437">
                <a:solidFill>
                  <a:srgbClr val="CFCBBF"/>
                </a:solidFill>
                <a:latin typeface="Prata"/>
                <a:ea typeface="Prata"/>
                <a:cs typeface="Prata"/>
                <a:sym typeface="Prata"/>
              </a:rPr>
              <a:t>Early Intervention</a:t>
            </a:r>
          </a:p>
        </p:txBody>
      </p:sp>
      <p:sp>
        <p:nvSpPr>
          <p:cNvPr name="TextBox 11" id="11"/>
          <p:cNvSpPr txBox="true"/>
          <p:nvPr/>
        </p:nvSpPr>
        <p:spPr>
          <a:xfrm rot="0">
            <a:off x="8568929" y="4088755"/>
            <a:ext cx="3877419" cy="1707356"/>
          </a:xfrm>
          <a:prstGeom prst="rect">
            <a:avLst/>
          </a:prstGeom>
        </p:spPr>
        <p:txBody>
          <a:bodyPr anchor="t" rtlCol="false" tIns="0" lIns="0" bIns="0" rIns="0">
            <a:spAutoFit/>
          </a:bodyPr>
          <a:lstStyle/>
          <a:p>
            <a:pPr algn="l">
              <a:lnSpc>
                <a:spcPts val="3187"/>
              </a:lnSpc>
            </a:pPr>
            <a:r>
              <a:rPr lang="en-US" sz="1937">
                <a:solidFill>
                  <a:srgbClr val="CFCBBF"/>
                </a:solidFill>
                <a:latin typeface="Raleway"/>
                <a:ea typeface="Raleway"/>
                <a:cs typeface="Raleway"/>
                <a:sym typeface="Raleway"/>
              </a:rPr>
              <a:t>Early detection of mental health conditions is crucial for effective intervention and improved outcomes.</a:t>
            </a:r>
          </a:p>
        </p:txBody>
      </p:sp>
      <p:grpSp>
        <p:nvGrpSpPr>
          <p:cNvPr name="Group 12" id="12"/>
          <p:cNvGrpSpPr/>
          <p:nvPr/>
        </p:nvGrpSpPr>
        <p:grpSpPr>
          <a:xfrm rot="0">
            <a:off x="12699801" y="3626495"/>
            <a:ext cx="570310" cy="570310"/>
            <a:chOff x="0" y="0"/>
            <a:chExt cx="760413" cy="760413"/>
          </a:xfrm>
        </p:grpSpPr>
        <p:sp>
          <p:nvSpPr>
            <p:cNvPr name="Freeform 13" id="13"/>
            <p:cNvSpPr/>
            <p:nvPr/>
          </p:nvSpPr>
          <p:spPr>
            <a:xfrm flipH="false" flipV="false" rot="0">
              <a:off x="0" y="0"/>
              <a:ext cx="760349" cy="760476"/>
            </a:xfrm>
            <a:custGeom>
              <a:avLst/>
              <a:gdLst/>
              <a:ahLst/>
              <a:cxnLst/>
              <a:rect r="r" b="b" t="t" l="l"/>
              <a:pathLst>
                <a:path h="760476" w="760349">
                  <a:moveTo>
                    <a:pt x="0" y="50673"/>
                  </a:moveTo>
                  <a:cubicBezTo>
                    <a:pt x="0" y="22733"/>
                    <a:pt x="22733" y="0"/>
                    <a:pt x="50673" y="0"/>
                  </a:cubicBezTo>
                  <a:lnTo>
                    <a:pt x="709676" y="0"/>
                  </a:lnTo>
                  <a:cubicBezTo>
                    <a:pt x="737616" y="0"/>
                    <a:pt x="760349" y="22733"/>
                    <a:pt x="760349" y="50673"/>
                  </a:cubicBezTo>
                  <a:lnTo>
                    <a:pt x="760349" y="709676"/>
                  </a:lnTo>
                  <a:cubicBezTo>
                    <a:pt x="760349" y="737616"/>
                    <a:pt x="737616" y="760349"/>
                    <a:pt x="709676" y="760349"/>
                  </a:cubicBezTo>
                  <a:lnTo>
                    <a:pt x="50673" y="760349"/>
                  </a:lnTo>
                  <a:cubicBezTo>
                    <a:pt x="22733" y="760476"/>
                    <a:pt x="0" y="737743"/>
                    <a:pt x="0" y="709676"/>
                  </a:cubicBezTo>
                  <a:close/>
                </a:path>
              </a:pathLst>
            </a:custGeom>
            <a:solidFill>
              <a:srgbClr val="3A3B3C"/>
            </a:solidFill>
          </p:spPr>
        </p:sp>
      </p:grpSp>
      <p:sp>
        <p:nvSpPr>
          <p:cNvPr name="TextBox 14" id="14"/>
          <p:cNvSpPr txBox="true"/>
          <p:nvPr/>
        </p:nvSpPr>
        <p:spPr>
          <a:xfrm rot="0">
            <a:off x="12868424" y="3778598"/>
            <a:ext cx="233065" cy="323106"/>
          </a:xfrm>
          <a:prstGeom prst="rect">
            <a:avLst/>
          </a:prstGeom>
        </p:spPr>
        <p:txBody>
          <a:bodyPr anchor="t" rtlCol="false" tIns="0" lIns="0" bIns="0" rIns="0">
            <a:spAutoFit/>
          </a:bodyPr>
          <a:lstStyle/>
          <a:p>
            <a:pPr algn="ctr">
              <a:lnSpc>
                <a:spcPts val="2937"/>
              </a:lnSpc>
            </a:pPr>
            <a:r>
              <a:rPr lang="en-US" sz="2937">
                <a:solidFill>
                  <a:srgbClr val="CFCBBF"/>
                </a:solidFill>
                <a:latin typeface="Prata"/>
                <a:ea typeface="Prata"/>
                <a:cs typeface="Prata"/>
                <a:sym typeface="Prata"/>
              </a:rPr>
              <a:t>2</a:t>
            </a:r>
          </a:p>
        </p:txBody>
      </p:sp>
      <p:sp>
        <p:nvSpPr>
          <p:cNvPr name="TextBox 15" id="15"/>
          <p:cNvSpPr txBox="true"/>
          <p:nvPr/>
        </p:nvSpPr>
        <p:spPr>
          <a:xfrm rot="0">
            <a:off x="13523565" y="3616970"/>
            <a:ext cx="3212157" cy="405556"/>
          </a:xfrm>
          <a:prstGeom prst="rect">
            <a:avLst/>
          </a:prstGeom>
        </p:spPr>
        <p:txBody>
          <a:bodyPr anchor="t" rtlCol="false" tIns="0" lIns="0" bIns="0" rIns="0">
            <a:spAutoFit/>
          </a:bodyPr>
          <a:lstStyle/>
          <a:p>
            <a:pPr algn="l">
              <a:lnSpc>
                <a:spcPts val="3062"/>
              </a:lnSpc>
            </a:pPr>
            <a:r>
              <a:rPr lang="en-US" sz="2437">
                <a:solidFill>
                  <a:srgbClr val="CFCBBF"/>
                </a:solidFill>
                <a:latin typeface="Prata"/>
                <a:ea typeface="Prata"/>
                <a:cs typeface="Prata"/>
                <a:sym typeface="Prata"/>
              </a:rPr>
              <a:t>Proactive Monitoring</a:t>
            </a:r>
          </a:p>
        </p:txBody>
      </p:sp>
      <p:sp>
        <p:nvSpPr>
          <p:cNvPr name="TextBox 16" id="16"/>
          <p:cNvSpPr txBox="true"/>
          <p:nvPr/>
        </p:nvSpPr>
        <p:spPr>
          <a:xfrm rot="0">
            <a:off x="13523565" y="4088755"/>
            <a:ext cx="3877419" cy="1707356"/>
          </a:xfrm>
          <a:prstGeom prst="rect">
            <a:avLst/>
          </a:prstGeom>
        </p:spPr>
        <p:txBody>
          <a:bodyPr anchor="t" rtlCol="false" tIns="0" lIns="0" bIns="0" rIns="0">
            <a:spAutoFit/>
          </a:bodyPr>
          <a:lstStyle/>
          <a:p>
            <a:pPr algn="l">
              <a:lnSpc>
                <a:spcPts val="3187"/>
              </a:lnSpc>
            </a:pPr>
            <a:r>
              <a:rPr lang="en-US" sz="1937">
                <a:solidFill>
                  <a:srgbClr val="CFCBBF"/>
                </a:solidFill>
                <a:latin typeface="Raleway"/>
                <a:ea typeface="Raleway"/>
                <a:cs typeface="Raleway"/>
                <a:sym typeface="Raleway"/>
              </a:rPr>
              <a:t>AI-powered facial expression analysis allows for continuous monitoring of emotional states, enabling proactive interventions.</a:t>
            </a:r>
          </a:p>
        </p:txBody>
      </p:sp>
      <p:grpSp>
        <p:nvGrpSpPr>
          <p:cNvPr name="Group 17" id="17"/>
          <p:cNvGrpSpPr/>
          <p:nvPr/>
        </p:nvGrpSpPr>
        <p:grpSpPr>
          <a:xfrm rot="0">
            <a:off x="7745165" y="6334720"/>
            <a:ext cx="570310" cy="570310"/>
            <a:chOff x="0" y="0"/>
            <a:chExt cx="760413" cy="760413"/>
          </a:xfrm>
        </p:grpSpPr>
        <p:sp>
          <p:nvSpPr>
            <p:cNvPr name="Freeform 18" id="18"/>
            <p:cNvSpPr/>
            <p:nvPr/>
          </p:nvSpPr>
          <p:spPr>
            <a:xfrm flipH="false" flipV="false" rot="0">
              <a:off x="0" y="0"/>
              <a:ext cx="760349" cy="760476"/>
            </a:xfrm>
            <a:custGeom>
              <a:avLst/>
              <a:gdLst/>
              <a:ahLst/>
              <a:cxnLst/>
              <a:rect r="r" b="b" t="t" l="l"/>
              <a:pathLst>
                <a:path h="760476" w="760349">
                  <a:moveTo>
                    <a:pt x="0" y="50673"/>
                  </a:moveTo>
                  <a:cubicBezTo>
                    <a:pt x="0" y="22733"/>
                    <a:pt x="22733" y="0"/>
                    <a:pt x="50673" y="0"/>
                  </a:cubicBezTo>
                  <a:lnTo>
                    <a:pt x="709676" y="0"/>
                  </a:lnTo>
                  <a:cubicBezTo>
                    <a:pt x="737616" y="0"/>
                    <a:pt x="760349" y="22733"/>
                    <a:pt x="760349" y="50673"/>
                  </a:cubicBezTo>
                  <a:lnTo>
                    <a:pt x="760349" y="709676"/>
                  </a:lnTo>
                  <a:cubicBezTo>
                    <a:pt x="760349" y="737616"/>
                    <a:pt x="737616" y="760349"/>
                    <a:pt x="709676" y="760349"/>
                  </a:cubicBezTo>
                  <a:lnTo>
                    <a:pt x="50673" y="760349"/>
                  </a:lnTo>
                  <a:cubicBezTo>
                    <a:pt x="22733" y="760476"/>
                    <a:pt x="0" y="737743"/>
                    <a:pt x="0" y="709676"/>
                  </a:cubicBezTo>
                  <a:close/>
                </a:path>
              </a:pathLst>
            </a:custGeom>
            <a:solidFill>
              <a:srgbClr val="3A3B3C"/>
            </a:solidFill>
          </p:spPr>
        </p:sp>
      </p:grpSp>
      <p:sp>
        <p:nvSpPr>
          <p:cNvPr name="TextBox 19" id="19"/>
          <p:cNvSpPr txBox="true"/>
          <p:nvPr/>
        </p:nvSpPr>
        <p:spPr>
          <a:xfrm rot="0">
            <a:off x="7912447" y="6486822"/>
            <a:ext cx="235744" cy="323106"/>
          </a:xfrm>
          <a:prstGeom prst="rect">
            <a:avLst/>
          </a:prstGeom>
        </p:spPr>
        <p:txBody>
          <a:bodyPr anchor="t" rtlCol="false" tIns="0" lIns="0" bIns="0" rIns="0">
            <a:spAutoFit/>
          </a:bodyPr>
          <a:lstStyle/>
          <a:p>
            <a:pPr algn="ctr">
              <a:lnSpc>
                <a:spcPts val="2937"/>
              </a:lnSpc>
            </a:pPr>
            <a:r>
              <a:rPr lang="en-US" sz="2937">
                <a:solidFill>
                  <a:srgbClr val="CFCBBF"/>
                </a:solidFill>
                <a:latin typeface="Prata"/>
                <a:ea typeface="Prata"/>
                <a:cs typeface="Prata"/>
                <a:sym typeface="Prata"/>
              </a:rPr>
              <a:t>3</a:t>
            </a:r>
          </a:p>
        </p:txBody>
      </p:sp>
      <p:sp>
        <p:nvSpPr>
          <p:cNvPr name="TextBox 20" id="20"/>
          <p:cNvSpPr txBox="true"/>
          <p:nvPr/>
        </p:nvSpPr>
        <p:spPr>
          <a:xfrm rot="0">
            <a:off x="8568929" y="6325195"/>
            <a:ext cx="3168700" cy="405556"/>
          </a:xfrm>
          <a:prstGeom prst="rect">
            <a:avLst/>
          </a:prstGeom>
        </p:spPr>
        <p:txBody>
          <a:bodyPr anchor="t" rtlCol="false" tIns="0" lIns="0" bIns="0" rIns="0">
            <a:spAutoFit/>
          </a:bodyPr>
          <a:lstStyle/>
          <a:p>
            <a:pPr algn="l">
              <a:lnSpc>
                <a:spcPts val="3062"/>
              </a:lnSpc>
            </a:pPr>
            <a:r>
              <a:rPr lang="en-US" sz="2437">
                <a:solidFill>
                  <a:srgbClr val="CFCBBF"/>
                </a:solidFill>
                <a:latin typeface="Prata"/>
                <a:ea typeface="Prata"/>
                <a:cs typeface="Prata"/>
                <a:sym typeface="Prata"/>
              </a:rPr>
              <a:t>Personalized Care</a:t>
            </a:r>
          </a:p>
        </p:txBody>
      </p:sp>
      <p:sp>
        <p:nvSpPr>
          <p:cNvPr name="TextBox 21" id="21"/>
          <p:cNvSpPr txBox="true"/>
          <p:nvPr/>
        </p:nvSpPr>
        <p:spPr>
          <a:xfrm rot="0">
            <a:off x="8568929" y="6796980"/>
            <a:ext cx="3877419" cy="1707356"/>
          </a:xfrm>
          <a:prstGeom prst="rect">
            <a:avLst/>
          </a:prstGeom>
        </p:spPr>
        <p:txBody>
          <a:bodyPr anchor="t" rtlCol="false" tIns="0" lIns="0" bIns="0" rIns="0">
            <a:spAutoFit/>
          </a:bodyPr>
          <a:lstStyle/>
          <a:p>
            <a:pPr algn="l">
              <a:lnSpc>
                <a:spcPts val="3187"/>
              </a:lnSpc>
            </a:pPr>
            <a:r>
              <a:rPr lang="en-US" sz="1937">
                <a:solidFill>
                  <a:srgbClr val="CFCBBF"/>
                </a:solidFill>
                <a:latin typeface="Raleway"/>
                <a:ea typeface="Raleway"/>
                <a:cs typeface="Raleway"/>
                <a:sym typeface="Raleway"/>
              </a:rPr>
              <a:t>This technology can tailor treatment plans and support services to meet individual needs.</a:t>
            </a:r>
          </a:p>
        </p:txBody>
      </p:sp>
      <p:grpSp>
        <p:nvGrpSpPr>
          <p:cNvPr name="Group 22" id="22"/>
          <p:cNvGrpSpPr/>
          <p:nvPr/>
        </p:nvGrpSpPr>
        <p:grpSpPr>
          <a:xfrm rot="0">
            <a:off x="12699801" y="6334720"/>
            <a:ext cx="570310" cy="570310"/>
            <a:chOff x="0" y="0"/>
            <a:chExt cx="760413" cy="760413"/>
          </a:xfrm>
        </p:grpSpPr>
        <p:sp>
          <p:nvSpPr>
            <p:cNvPr name="Freeform 23" id="23"/>
            <p:cNvSpPr/>
            <p:nvPr/>
          </p:nvSpPr>
          <p:spPr>
            <a:xfrm flipH="false" flipV="false" rot="0">
              <a:off x="0" y="0"/>
              <a:ext cx="760349" cy="760476"/>
            </a:xfrm>
            <a:custGeom>
              <a:avLst/>
              <a:gdLst/>
              <a:ahLst/>
              <a:cxnLst/>
              <a:rect r="r" b="b" t="t" l="l"/>
              <a:pathLst>
                <a:path h="760476" w="760349">
                  <a:moveTo>
                    <a:pt x="0" y="50673"/>
                  </a:moveTo>
                  <a:cubicBezTo>
                    <a:pt x="0" y="22733"/>
                    <a:pt x="22733" y="0"/>
                    <a:pt x="50673" y="0"/>
                  </a:cubicBezTo>
                  <a:lnTo>
                    <a:pt x="709676" y="0"/>
                  </a:lnTo>
                  <a:cubicBezTo>
                    <a:pt x="737616" y="0"/>
                    <a:pt x="760349" y="22733"/>
                    <a:pt x="760349" y="50673"/>
                  </a:cubicBezTo>
                  <a:lnTo>
                    <a:pt x="760349" y="709676"/>
                  </a:lnTo>
                  <a:cubicBezTo>
                    <a:pt x="760349" y="737616"/>
                    <a:pt x="737616" y="760349"/>
                    <a:pt x="709676" y="760349"/>
                  </a:cubicBezTo>
                  <a:lnTo>
                    <a:pt x="50673" y="760349"/>
                  </a:lnTo>
                  <a:cubicBezTo>
                    <a:pt x="22733" y="760476"/>
                    <a:pt x="0" y="737743"/>
                    <a:pt x="0" y="709676"/>
                  </a:cubicBezTo>
                  <a:close/>
                </a:path>
              </a:pathLst>
            </a:custGeom>
            <a:solidFill>
              <a:srgbClr val="3A3B3C"/>
            </a:solidFill>
          </p:spPr>
        </p:sp>
      </p:grpSp>
      <p:sp>
        <p:nvSpPr>
          <p:cNvPr name="TextBox 24" id="24"/>
          <p:cNvSpPr txBox="true"/>
          <p:nvPr/>
        </p:nvSpPr>
        <p:spPr>
          <a:xfrm rot="0">
            <a:off x="12873632" y="6486822"/>
            <a:ext cx="222497" cy="323106"/>
          </a:xfrm>
          <a:prstGeom prst="rect">
            <a:avLst/>
          </a:prstGeom>
        </p:spPr>
        <p:txBody>
          <a:bodyPr anchor="t" rtlCol="false" tIns="0" lIns="0" bIns="0" rIns="0">
            <a:spAutoFit/>
          </a:bodyPr>
          <a:lstStyle/>
          <a:p>
            <a:pPr algn="ctr">
              <a:lnSpc>
                <a:spcPts val="2937"/>
              </a:lnSpc>
            </a:pPr>
            <a:r>
              <a:rPr lang="en-US" sz="2937">
                <a:solidFill>
                  <a:srgbClr val="CFCBBF"/>
                </a:solidFill>
                <a:latin typeface="Prata"/>
                <a:ea typeface="Prata"/>
                <a:cs typeface="Prata"/>
                <a:sym typeface="Prata"/>
              </a:rPr>
              <a:t>4</a:t>
            </a:r>
          </a:p>
        </p:txBody>
      </p:sp>
      <p:sp>
        <p:nvSpPr>
          <p:cNvPr name="TextBox 25" id="25"/>
          <p:cNvSpPr txBox="true"/>
          <p:nvPr/>
        </p:nvSpPr>
        <p:spPr>
          <a:xfrm rot="0">
            <a:off x="13523565" y="6325195"/>
            <a:ext cx="3168700" cy="405556"/>
          </a:xfrm>
          <a:prstGeom prst="rect">
            <a:avLst/>
          </a:prstGeom>
        </p:spPr>
        <p:txBody>
          <a:bodyPr anchor="t" rtlCol="false" tIns="0" lIns="0" bIns="0" rIns="0">
            <a:spAutoFit/>
          </a:bodyPr>
          <a:lstStyle/>
          <a:p>
            <a:pPr algn="l">
              <a:lnSpc>
                <a:spcPts val="3062"/>
              </a:lnSpc>
            </a:pPr>
            <a:r>
              <a:rPr lang="en-US" sz="2437">
                <a:solidFill>
                  <a:srgbClr val="CFCBBF"/>
                </a:solidFill>
                <a:latin typeface="Prata"/>
                <a:ea typeface="Prata"/>
                <a:cs typeface="Prata"/>
                <a:sym typeface="Prata"/>
              </a:rPr>
              <a:t>Improved Outcomes</a:t>
            </a:r>
          </a:p>
        </p:txBody>
      </p:sp>
      <p:sp>
        <p:nvSpPr>
          <p:cNvPr name="TextBox 26" id="26"/>
          <p:cNvSpPr txBox="true"/>
          <p:nvPr/>
        </p:nvSpPr>
        <p:spPr>
          <a:xfrm rot="0">
            <a:off x="13523565" y="6796980"/>
            <a:ext cx="3877419" cy="2112764"/>
          </a:xfrm>
          <a:prstGeom prst="rect">
            <a:avLst/>
          </a:prstGeom>
        </p:spPr>
        <p:txBody>
          <a:bodyPr anchor="t" rtlCol="false" tIns="0" lIns="0" bIns="0" rIns="0">
            <a:spAutoFit/>
          </a:bodyPr>
          <a:lstStyle/>
          <a:p>
            <a:pPr algn="l">
              <a:lnSpc>
                <a:spcPts val="3187"/>
              </a:lnSpc>
            </a:pPr>
            <a:r>
              <a:rPr lang="en-US" sz="1937">
                <a:solidFill>
                  <a:srgbClr val="CFCBBF"/>
                </a:solidFill>
                <a:latin typeface="Raleway"/>
                <a:ea typeface="Raleway"/>
                <a:cs typeface="Raleway"/>
                <a:sym typeface="Raleway"/>
              </a:rPr>
              <a:t>Early detection and personalized care can lead to better management of mental health conditions and improved overall well-being.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5" id="5"/>
          <p:cNvSpPr txBox="true"/>
          <p:nvPr/>
        </p:nvSpPr>
        <p:spPr>
          <a:xfrm rot="0">
            <a:off x="992238" y="1868835"/>
            <a:ext cx="15902285" cy="905024"/>
          </a:xfrm>
          <a:prstGeom prst="rect">
            <a:avLst/>
          </a:prstGeom>
        </p:spPr>
        <p:txBody>
          <a:bodyPr anchor="t" rtlCol="false" tIns="0" lIns="0" bIns="0" rIns="0">
            <a:spAutoFit/>
          </a:bodyPr>
          <a:lstStyle/>
          <a:p>
            <a:pPr algn="l">
              <a:lnSpc>
                <a:spcPts val="6937"/>
              </a:lnSpc>
            </a:pPr>
            <a:r>
              <a:rPr lang="en-US" sz="5562">
                <a:solidFill>
                  <a:srgbClr val="F2E782"/>
                </a:solidFill>
                <a:latin typeface="Prata"/>
                <a:ea typeface="Prata"/>
                <a:cs typeface="Prata"/>
                <a:sym typeface="Prata"/>
              </a:rPr>
              <a:t>How facial expressions reflect emotional states</a:t>
            </a:r>
          </a:p>
        </p:txBody>
      </p:sp>
      <p:sp>
        <p:nvSpPr>
          <p:cNvPr name="Freeform 6" id="6" descr="preencoded.png"/>
          <p:cNvSpPr/>
          <p:nvPr/>
        </p:nvSpPr>
        <p:spPr>
          <a:xfrm flipH="false" flipV="false" rot="0">
            <a:off x="992238" y="3340894"/>
            <a:ext cx="5150941" cy="3183434"/>
          </a:xfrm>
          <a:custGeom>
            <a:avLst/>
            <a:gdLst/>
            <a:ahLst/>
            <a:cxnLst/>
            <a:rect r="r" b="b" t="t" l="l"/>
            <a:pathLst>
              <a:path h="3183434" w="5150941">
                <a:moveTo>
                  <a:pt x="0" y="0"/>
                </a:moveTo>
                <a:lnTo>
                  <a:pt x="5150941" y="0"/>
                </a:lnTo>
                <a:lnTo>
                  <a:pt x="5150941" y="3183433"/>
                </a:lnTo>
                <a:lnTo>
                  <a:pt x="0" y="3183433"/>
                </a:lnTo>
                <a:lnTo>
                  <a:pt x="0" y="0"/>
                </a:lnTo>
                <a:close/>
              </a:path>
            </a:pathLst>
          </a:custGeom>
          <a:blipFill>
            <a:blip r:embed="rId4"/>
            <a:stretch>
              <a:fillRect l="-52" t="0" r="-52" b="0"/>
            </a:stretch>
          </a:blipFill>
        </p:spPr>
      </p:sp>
      <p:sp>
        <p:nvSpPr>
          <p:cNvPr name="TextBox 7" id="7"/>
          <p:cNvSpPr txBox="true"/>
          <p:nvPr/>
        </p:nvSpPr>
        <p:spPr>
          <a:xfrm rot="0">
            <a:off x="992238" y="6859638"/>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Happiness</a:t>
            </a:r>
          </a:p>
        </p:txBody>
      </p:sp>
      <p:sp>
        <p:nvSpPr>
          <p:cNvPr name="TextBox 8" id="8"/>
          <p:cNvSpPr txBox="true"/>
          <p:nvPr/>
        </p:nvSpPr>
        <p:spPr>
          <a:xfrm rot="0">
            <a:off x="992238" y="7396460"/>
            <a:ext cx="5150941"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Smiling, raised eyebrows, and crinkled eyes.</a:t>
            </a:r>
          </a:p>
        </p:txBody>
      </p:sp>
      <p:sp>
        <p:nvSpPr>
          <p:cNvPr name="Freeform 9" id="9" descr="preencoded.png"/>
          <p:cNvSpPr/>
          <p:nvPr/>
        </p:nvSpPr>
        <p:spPr>
          <a:xfrm flipH="false" flipV="false" rot="0">
            <a:off x="6568380" y="3340894"/>
            <a:ext cx="5151090" cy="3183583"/>
          </a:xfrm>
          <a:custGeom>
            <a:avLst/>
            <a:gdLst/>
            <a:ahLst/>
            <a:cxnLst/>
            <a:rect r="r" b="b" t="t" l="l"/>
            <a:pathLst>
              <a:path h="3183583" w="5151090">
                <a:moveTo>
                  <a:pt x="0" y="0"/>
                </a:moveTo>
                <a:lnTo>
                  <a:pt x="5151090" y="0"/>
                </a:lnTo>
                <a:lnTo>
                  <a:pt x="5151090" y="3183582"/>
                </a:lnTo>
                <a:lnTo>
                  <a:pt x="0" y="3183582"/>
                </a:lnTo>
                <a:lnTo>
                  <a:pt x="0" y="0"/>
                </a:lnTo>
                <a:close/>
              </a:path>
            </a:pathLst>
          </a:custGeom>
          <a:blipFill>
            <a:blip r:embed="rId5"/>
            <a:stretch>
              <a:fillRect l="-53" t="0" r="-53" b="0"/>
            </a:stretch>
          </a:blipFill>
        </p:spPr>
      </p:sp>
      <p:sp>
        <p:nvSpPr>
          <p:cNvPr name="TextBox 10" id="10"/>
          <p:cNvSpPr txBox="true"/>
          <p:nvPr/>
        </p:nvSpPr>
        <p:spPr>
          <a:xfrm rot="0">
            <a:off x="6568380" y="6859786"/>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Sadness</a:t>
            </a:r>
          </a:p>
        </p:txBody>
      </p:sp>
      <p:sp>
        <p:nvSpPr>
          <p:cNvPr name="TextBox 11" id="11"/>
          <p:cNvSpPr txBox="true"/>
          <p:nvPr/>
        </p:nvSpPr>
        <p:spPr>
          <a:xfrm rot="0">
            <a:off x="6568380" y="7396609"/>
            <a:ext cx="5151090"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Frowning, downturned mouth, and furrowed brows.</a:t>
            </a:r>
          </a:p>
        </p:txBody>
      </p:sp>
      <p:sp>
        <p:nvSpPr>
          <p:cNvPr name="Freeform 12" id="12" descr="preencoded.png"/>
          <p:cNvSpPr/>
          <p:nvPr/>
        </p:nvSpPr>
        <p:spPr>
          <a:xfrm flipH="false" flipV="false" rot="0">
            <a:off x="12144672" y="3340894"/>
            <a:ext cx="5150941" cy="3183434"/>
          </a:xfrm>
          <a:custGeom>
            <a:avLst/>
            <a:gdLst/>
            <a:ahLst/>
            <a:cxnLst/>
            <a:rect r="r" b="b" t="t" l="l"/>
            <a:pathLst>
              <a:path h="3183434" w="5150941">
                <a:moveTo>
                  <a:pt x="0" y="0"/>
                </a:moveTo>
                <a:lnTo>
                  <a:pt x="5150942" y="0"/>
                </a:lnTo>
                <a:lnTo>
                  <a:pt x="5150942" y="3183433"/>
                </a:lnTo>
                <a:lnTo>
                  <a:pt x="0" y="3183433"/>
                </a:lnTo>
                <a:lnTo>
                  <a:pt x="0" y="0"/>
                </a:lnTo>
                <a:close/>
              </a:path>
            </a:pathLst>
          </a:custGeom>
          <a:blipFill>
            <a:blip r:embed="rId6"/>
            <a:stretch>
              <a:fillRect l="-52" t="0" r="-52" b="0"/>
            </a:stretch>
          </a:blipFill>
        </p:spPr>
      </p:sp>
      <p:sp>
        <p:nvSpPr>
          <p:cNvPr name="TextBox 13" id="13"/>
          <p:cNvSpPr txBox="true"/>
          <p:nvPr/>
        </p:nvSpPr>
        <p:spPr>
          <a:xfrm rot="0">
            <a:off x="12144672" y="6859638"/>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Anger</a:t>
            </a:r>
          </a:p>
        </p:txBody>
      </p:sp>
      <p:sp>
        <p:nvSpPr>
          <p:cNvPr name="TextBox 14" id="14"/>
          <p:cNvSpPr txBox="true"/>
          <p:nvPr/>
        </p:nvSpPr>
        <p:spPr>
          <a:xfrm rot="0">
            <a:off x="12144672" y="7396460"/>
            <a:ext cx="5150941"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Furrowed brows, narrowed eyes, and tightened jaw.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88935"/>
          </a:xfrm>
          <a:custGeom>
            <a:avLst/>
            <a:gdLst/>
            <a:ahLst/>
            <a:cxnLst/>
            <a:rect r="r" b="b" t="t" l="l"/>
            <a:pathLst>
              <a:path h="10288935" w="6858000">
                <a:moveTo>
                  <a:pt x="0" y="0"/>
                </a:moveTo>
                <a:lnTo>
                  <a:pt x="6858000" y="0"/>
                </a:lnTo>
                <a:lnTo>
                  <a:pt x="6858000" y="10288935"/>
                </a:lnTo>
                <a:lnTo>
                  <a:pt x="0" y="10288935"/>
                </a:lnTo>
                <a:lnTo>
                  <a:pt x="0" y="0"/>
                </a:lnTo>
                <a:close/>
              </a:path>
            </a:pathLst>
          </a:custGeom>
          <a:blipFill>
            <a:blip r:embed="rId4"/>
            <a:stretch>
              <a:fillRect l="-9" t="0" r="-9" b="0"/>
            </a:stretch>
          </a:blipFill>
        </p:spPr>
      </p:sp>
      <p:sp>
        <p:nvSpPr>
          <p:cNvPr name="TextBox 6" id="6"/>
          <p:cNvSpPr txBox="true"/>
          <p:nvPr/>
        </p:nvSpPr>
        <p:spPr>
          <a:xfrm rot="0">
            <a:off x="7822555" y="729257"/>
            <a:ext cx="9500890" cy="1751111"/>
          </a:xfrm>
          <a:prstGeom prst="rect">
            <a:avLst/>
          </a:prstGeom>
        </p:spPr>
        <p:txBody>
          <a:bodyPr anchor="t" rtlCol="false" tIns="0" lIns="0" bIns="0" rIns="0">
            <a:spAutoFit/>
          </a:bodyPr>
          <a:lstStyle/>
          <a:p>
            <a:pPr algn="l">
              <a:lnSpc>
                <a:spcPts val="6749"/>
              </a:lnSpc>
            </a:pPr>
            <a:r>
              <a:rPr lang="en-US" sz="5374">
                <a:solidFill>
                  <a:srgbClr val="F2E782"/>
                </a:solidFill>
                <a:latin typeface="Prata"/>
                <a:ea typeface="Prata"/>
                <a:cs typeface="Prata"/>
                <a:sym typeface="Prata"/>
              </a:rPr>
              <a:t>The science behind facial expression recognition</a:t>
            </a:r>
          </a:p>
        </p:txBody>
      </p:sp>
      <p:grpSp>
        <p:nvGrpSpPr>
          <p:cNvPr name="Group 7" id="7"/>
          <p:cNvGrpSpPr/>
          <p:nvPr/>
        </p:nvGrpSpPr>
        <p:grpSpPr>
          <a:xfrm rot="0">
            <a:off x="8216801" y="2893665"/>
            <a:ext cx="38100" cy="6637436"/>
            <a:chOff x="0" y="0"/>
            <a:chExt cx="50800" cy="8849915"/>
          </a:xfrm>
        </p:grpSpPr>
        <p:sp>
          <p:nvSpPr>
            <p:cNvPr name="Freeform 8" id="8"/>
            <p:cNvSpPr/>
            <p:nvPr/>
          </p:nvSpPr>
          <p:spPr>
            <a:xfrm flipH="false" flipV="false" rot="0">
              <a:off x="0" y="0"/>
              <a:ext cx="50800" cy="8849868"/>
            </a:xfrm>
            <a:custGeom>
              <a:avLst/>
              <a:gdLst/>
              <a:ahLst/>
              <a:cxnLst/>
              <a:rect r="r" b="b" t="t" l="l"/>
              <a:pathLst>
                <a:path h="8849868" w="50800">
                  <a:moveTo>
                    <a:pt x="0" y="25400"/>
                  </a:moveTo>
                  <a:cubicBezTo>
                    <a:pt x="0" y="11430"/>
                    <a:pt x="11430" y="0"/>
                    <a:pt x="25400" y="0"/>
                  </a:cubicBezTo>
                  <a:cubicBezTo>
                    <a:pt x="39370" y="0"/>
                    <a:pt x="50800" y="11430"/>
                    <a:pt x="50800" y="25400"/>
                  </a:cubicBezTo>
                  <a:lnTo>
                    <a:pt x="50800" y="8824468"/>
                  </a:lnTo>
                  <a:cubicBezTo>
                    <a:pt x="50800" y="8838438"/>
                    <a:pt x="39370" y="8849868"/>
                    <a:pt x="25400" y="8849868"/>
                  </a:cubicBezTo>
                  <a:cubicBezTo>
                    <a:pt x="11430" y="8849868"/>
                    <a:pt x="0" y="8838438"/>
                    <a:pt x="0" y="8824468"/>
                  </a:cubicBezTo>
                  <a:close/>
                </a:path>
              </a:pathLst>
            </a:custGeom>
            <a:solidFill>
              <a:srgbClr val="535455"/>
            </a:solidFill>
          </p:spPr>
        </p:sp>
      </p:grpSp>
      <p:grpSp>
        <p:nvGrpSpPr>
          <p:cNvPr name="Group 9" id="9"/>
          <p:cNvGrpSpPr/>
          <p:nvPr/>
        </p:nvGrpSpPr>
        <p:grpSpPr>
          <a:xfrm rot="0">
            <a:off x="8507760" y="3494634"/>
            <a:ext cx="964555" cy="38100"/>
            <a:chOff x="0" y="0"/>
            <a:chExt cx="1286073" cy="50800"/>
          </a:xfrm>
        </p:grpSpPr>
        <p:sp>
          <p:nvSpPr>
            <p:cNvPr name="Freeform 10" id="10"/>
            <p:cNvSpPr/>
            <p:nvPr/>
          </p:nvSpPr>
          <p:spPr>
            <a:xfrm flipH="false" flipV="false" rot="0">
              <a:off x="0" y="0"/>
              <a:ext cx="1286129" cy="50800"/>
            </a:xfrm>
            <a:custGeom>
              <a:avLst/>
              <a:gdLst/>
              <a:ahLst/>
              <a:cxnLst/>
              <a:rect r="r" b="b" t="t" l="l"/>
              <a:pathLst>
                <a:path h="50800" w="1286129">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535455"/>
            </a:solidFill>
          </p:spPr>
        </p:sp>
      </p:grpSp>
      <p:grpSp>
        <p:nvGrpSpPr>
          <p:cNvPr name="Group 11" id="11"/>
          <p:cNvGrpSpPr/>
          <p:nvPr/>
        </p:nvGrpSpPr>
        <p:grpSpPr>
          <a:xfrm rot="0">
            <a:off x="7925841" y="3203674"/>
            <a:ext cx="620017" cy="620018"/>
            <a:chOff x="0" y="0"/>
            <a:chExt cx="826690" cy="826690"/>
          </a:xfrm>
        </p:grpSpPr>
        <p:sp>
          <p:nvSpPr>
            <p:cNvPr name="Freeform 12" id="12"/>
            <p:cNvSpPr/>
            <p:nvPr/>
          </p:nvSpPr>
          <p:spPr>
            <a:xfrm flipH="false" flipV="false" rot="0">
              <a:off x="0" y="0"/>
              <a:ext cx="826643" cy="826643"/>
            </a:xfrm>
            <a:custGeom>
              <a:avLst/>
              <a:gdLst/>
              <a:ahLst/>
              <a:cxnLst/>
              <a:rect r="r" b="b" t="t" l="l"/>
              <a:pathLst>
                <a:path h="826643" w="826643">
                  <a:moveTo>
                    <a:pt x="0" y="55118"/>
                  </a:moveTo>
                  <a:cubicBezTo>
                    <a:pt x="0" y="24638"/>
                    <a:pt x="24638" y="0"/>
                    <a:pt x="55118" y="0"/>
                  </a:cubicBezTo>
                  <a:lnTo>
                    <a:pt x="771525" y="0"/>
                  </a:lnTo>
                  <a:cubicBezTo>
                    <a:pt x="802005" y="0"/>
                    <a:pt x="826643" y="24638"/>
                    <a:pt x="826643" y="55118"/>
                  </a:cubicBezTo>
                  <a:lnTo>
                    <a:pt x="826643" y="771525"/>
                  </a:lnTo>
                  <a:cubicBezTo>
                    <a:pt x="826643" y="802005"/>
                    <a:pt x="802005" y="826643"/>
                    <a:pt x="771525" y="826643"/>
                  </a:cubicBezTo>
                  <a:lnTo>
                    <a:pt x="55118" y="826643"/>
                  </a:lnTo>
                  <a:cubicBezTo>
                    <a:pt x="24638" y="826643"/>
                    <a:pt x="0" y="802005"/>
                    <a:pt x="0" y="771525"/>
                  </a:cubicBezTo>
                  <a:close/>
                </a:path>
              </a:pathLst>
            </a:custGeom>
            <a:solidFill>
              <a:srgbClr val="3A3B3C"/>
            </a:solidFill>
          </p:spPr>
        </p:sp>
      </p:grpSp>
      <p:sp>
        <p:nvSpPr>
          <p:cNvPr name="TextBox 13" id="13"/>
          <p:cNvSpPr txBox="true"/>
          <p:nvPr/>
        </p:nvSpPr>
        <p:spPr>
          <a:xfrm rot="0">
            <a:off x="8164414" y="3364111"/>
            <a:ext cx="142726" cy="356295"/>
          </a:xfrm>
          <a:prstGeom prst="rect">
            <a:avLst/>
          </a:prstGeom>
        </p:spPr>
        <p:txBody>
          <a:bodyPr anchor="t" rtlCol="false" tIns="0" lIns="0" bIns="0" rIns="0">
            <a:spAutoFit/>
          </a:bodyPr>
          <a:lstStyle/>
          <a:p>
            <a:pPr algn="ctr">
              <a:lnSpc>
                <a:spcPts val="3250"/>
              </a:lnSpc>
            </a:pPr>
            <a:r>
              <a:rPr lang="en-US" sz="3250">
                <a:solidFill>
                  <a:srgbClr val="CFCBBF"/>
                </a:solidFill>
                <a:latin typeface="Prata"/>
                <a:ea typeface="Prata"/>
                <a:cs typeface="Prata"/>
                <a:sym typeface="Prata"/>
              </a:rPr>
              <a:t>1</a:t>
            </a:r>
          </a:p>
        </p:txBody>
      </p:sp>
      <p:sp>
        <p:nvSpPr>
          <p:cNvPr name="TextBox 14" id="14"/>
          <p:cNvSpPr txBox="true"/>
          <p:nvPr/>
        </p:nvSpPr>
        <p:spPr>
          <a:xfrm rot="0">
            <a:off x="9751665" y="3150096"/>
            <a:ext cx="4078635" cy="449610"/>
          </a:xfrm>
          <a:prstGeom prst="rect">
            <a:avLst/>
          </a:prstGeom>
        </p:spPr>
        <p:txBody>
          <a:bodyPr anchor="t" rtlCol="false" tIns="0" lIns="0" bIns="0" rIns="0">
            <a:spAutoFit/>
          </a:bodyPr>
          <a:lstStyle/>
          <a:p>
            <a:pPr algn="l">
              <a:lnSpc>
                <a:spcPts val="3374"/>
              </a:lnSpc>
            </a:pPr>
            <a:r>
              <a:rPr lang="en-US" sz="2687">
                <a:solidFill>
                  <a:srgbClr val="CFCBBF"/>
                </a:solidFill>
                <a:latin typeface="Prata"/>
                <a:ea typeface="Prata"/>
                <a:cs typeface="Prata"/>
                <a:sym typeface="Prata"/>
              </a:rPr>
              <a:t>Facial Feature Detection</a:t>
            </a:r>
          </a:p>
        </p:txBody>
      </p:sp>
      <p:sp>
        <p:nvSpPr>
          <p:cNvPr name="TextBox 15" id="15"/>
          <p:cNvSpPr txBox="true"/>
          <p:nvPr/>
        </p:nvSpPr>
        <p:spPr>
          <a:xfrm rot="0">
            <a:off x="9751665" y="3660279"/>
            <a:ext cx="7571780" cy="986730"/>
          </a:xfrm>
          <a:prstGeom prst="rect">
            <a:avLst/>
          </a:prstGeom>
        </p:spPr>
        <p:txBody>
          <a:bodyPr anchor="t" rtlCol="false" tIns="0" lIns="0" bIns="0" rIns="0">
            <a:spAutoFit/>
          </a:bodyPr>
          <a:lstStyle/>
          <a:p>
            <a:pPr algn="l">
              <a:lnSpc>
                <a:spcPts val="3437"/>
              </a:lnSpc>
            </a:pPr>
            <a:r>
              <a:rPr lang="en-US" sz="2125">
                <a:solidFill>
                  <a:srgbClr val="CFCBBF"/>
                </a:solidFill>
                <a:latin typeface="Raleway"/>
                <a:ea typeface="Raleway"/>
                <a:cs typeface="Raleway"/>
                <a:sym typeface="Raleway"/>
              </a:rPr>
              <a:t>AI algorithms analyze facial features, including eyebrows, eyes, mouth, and nose.</a:t>
            </a:r>
          </a:p>
        </p:txBody>
      </p:sp>
      <p:grpSp>
        <p:nvGrpSpPr>
          <p:cNvPr name="Group 16" id="16"/>
          <p:cNvGrpSpPr/>
          <p:nvPr/>
        </p:nvGrpSpPr>
        <p:grpSpPr>
          <a:xfrm rot="0">
            <a:off x="8507760" y="5798939"/>
            <a:ext cx="964555" cy="38100"/>
            <a:chOff x="0" y="0"/>
            <a:chExt cx="1286073" cy="50800"/>
          </a:xfrm>
        </p:grpSpPr>
        <p:sp>
          <p:nvSpPr>
            <p:cNvPr name="Freeform 17" id="17"/>
            <p:cNvSpPr/>
            <p:nvPr/>
          </p:nvSpPr>
          <p:spPr>
            <a:xfrm flipH="false" flipV="false" rot="0">
              <a:off x="0" y="0"/>
              <a:ext cx="1286129" cy="50800"/>
            </a:xfrm>
            <a:custGeom>
              <a:avLst/>
              <a:gdLst/>
              <a:ahLst/>
              <a:cxnLst/>
              <a:rect r="r" b="b" t="t" l="l"/>
              <a:pathLst>
                <a:path h="50800" w="1286129">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535455"/>
            </a:solidFill>
          </p:spPr>
        </p:sp>
      </p:grpSp>
      <p:grpSp>
        <p:nvGrpSpPr>
          <p:cNvPr name="Group 18" id="18"/>
          <p:cNvGrpSpPr/>
          <p:nvPr/>
        </p:nvGrpSpPr>
        <p:grpSpPr>
          <a:xfrm rot="0">
            <a:off x="7925841" y="5507980"/>
            <a:ext cx="620017" cy="620017"/>
            <a:chOff x="0" y="0"/>
            <a:chExt cx="826690" cy="826690"/>
          </a:xfrm>
        </p:grpSpPr>
        <p:sp>
          <p:nvSpPr>
            <p:cNvPr name="Freeform 19" id="19"/>
            <p:cNvSpPr/>
            <p:nvPr/>
          </p:nvSpPr>
          <p:spPr>
            <a:xfrm flipH="false" flipV="false" rot="0">
              <a:off x="0" y="0"/>
              <a:ext cx="826643" cy="826643"/>
            </a:xfrm>
            <a:custGeom>
              <a:avLst/>
              <a:gdLst/>
              <a:ahLst/>
              <a:cxnLst/>
              <a:rect r="r" b="b" t="t" l="l"/>
              <a:pathLst>
                <a:path h="826643" w="826643">
                  <a:moveTo>
                    <a:pt x="0" y="55118"/>
                  </a:moveTo>
                  <a:cubicBezTo>
                    <a:pt x="0" y="24638"/>
                    <a:pt x="24638" y="0"/>
                    <a:pt x="55118" y="0"/>
                  </a:cubicBezTo>
                  <a:lnTo>
                    <a:pt x="771525" y="0"/>
                  </a:lnTo>
                  <a:cubicBezTo>
                    <a:pt x="802005" y="0"/>
                    <a:pt x="826643" y="24638"/>
                    <a:pt x="826643" y="55118"/>
                  </a:cubicBezTo>
                  <a:lnTo>
                    <a:pt x="826643" y="771525"/>
                  </a:lnTo>
                  <a:cubicBezTo>
                    <a:pt x="826643" y="802005"/>
                    <a:pt x="802005" y="826643"/>
                    <a:pt x="771525" y="826643"/>
                  </a:cubicBezTo>
                  <a:lnTo>
                    <a:pt x="55118" y="826643"/>
                  </a:lnTo>
                  <a:cubicBezTo>
                    <a:pt x="24638" y="826643"/>
                    <a:pt x="0" y="802005"/>
                    <a:pt x="0" y="771525"/>
                  </a:cubicBezTo>
                  <a:close/>
                </a:path>
              </a:pathLst>
            </a:custGeom>
            <a:solidFill>
              <a:srgbClr val="3A3B3C"/>
            </a:solidFill>
          </p:spPr>
        </p:sp>
      </p:grpSp>
      <p:sp>
        <p:nvSpPr>
          <p:cNvPr name="TextBox 20" id="20"/>
          <p:cNvSpPr txBox="true"/>
          <p:nvPr/>
        </p:nvSpPr>
        <p:spPr>
          <a:xfrm rot="0">
            <a:off x="8109049" y="5668416"/>
            <a:ext cx="253454" cy="356295"/>
          </a:xfrm>
          <a:prstGeom prst="rect">
            <a:avLst/>
          </a:prstGeom>
        </p:spPr>
        <p:txBody>
          <a:bodyPr anchor="t" rtlCol="false" tIns="0" lIns="0" bIns="0" rIns="0">
            <a:spAutoFit/>
          </a:bodyPr>
          <a:lstStyle/>
          <a:p>
            <a:pPr algn="ctr">
              <a:lnSpc>
                <a:spcPts val="3250"/>
              </a:lnSpc>
            </a:pPr>
            <a:r>
              <a:rPr lang="en-US" sz="3250">
                <a:solidFill>
                  <a:srgbClr val="CFCBBF"/>
                </a:solidFill>
                <a:latin typeface="Prata"/>
                <a:ea typeface="Prata"/>
                <a:cs typeface="Prata"/>
                <a:sym typeface="Prata"/>
              </a:rPr>
              <a:t>2</a:t>
            </a:r>
          </a:p>
        </p:txBody>
      </p:sp>
      <p:sp>
        <p:nvSpPr>
          <p:cNvPr name="TextBox 21" id="21"/>
          <p:cNvSpPr txBox="true"/>
          <p:nvPr/>
        </p:nvSpPr>
        <p:spPr>
          <a:xfrm rot="0">
            <a:off x="9751665" y="5454402"/>
            <a:ext cx="3934717" cy="449610"/>
          </a:xfrm>
          <a:prstGeom prst="rect">
            <a:avLst/>
          </a:prstGeom>
        </p:spPr>
        <p:txBody>
          <a:bodyPr anchor="t" rtlCol="false" tIns="0" lIns="0" bIns="0" rIns="0">
            <a:spAutoFit/>
          </a:bodyPr>
          <a:lstStyle/>
          <a:p>
            <a:pPr algn="l">
              <a:lnSpc>
                <a:spcPts val="3374"/>
              </a:lnSpc>
            </a:pPr>
            <a:r>
              <a:rPr lang="en-US" sz="2687">
                <a:solidFill>
                  <a:srgbClr val="CFCBBF"/>
                </a:solidFill>
                <a:latin typeface="Prata"/>
                <a:ea typeface="Prata"/>
                <a:cs typeface="Prata"/>
                <a:sym typeface="Prata"/>
              </a:rPr>
              <a:t>Expression Recognition</a:t>
            </a:r>
          </a:p>
        </p:txBody>
      </p:sp>
      <p:sp>
        <p:nvSpPr>
          <p:cNvPr name="TextBox 22" id="22"/>
          <p:cNvSpPr txBox="true"/>
          <p:nvPr/>
        </p:nvSpPr>
        <p:spPr>
          <a:xfrm rot="0">
            <a:off x="9751665" y="5964585"/>
            <a:ext cx="7571780" cy="986730"/>
          </a:xfrm>
          <a:prstGeom prst="rect">
            <a:avLst/>
          </a:prstGeom>
        </p:spPr>
        <p:txBody>
          <a:bodyPr anchor="t" rtlCol="false" tIns="0" lIns="0" bIns="0" rIns="0">
            <a:spAutoFit/>
          </a:bodyPr>
          <a:lstStyle/>
          <a:p>
            <a:pPr algn="l">
              <a:lnSpc>
                <a:spcPts val="3437"/>
              </a:lnSpc>
            </a:pPr>
            <a:r>
              <a:rPr lang="en-US" sz="2125">
                <a:solidFill>
                  <a:srgbClr val="CFCBBF"/>
                </a:solidFill>
                <a:latin typeface="Raleway"/>
                <a:ea typeface="Raleway"/>
                <a:cs typeface="Raleway"/>
                <a:sym typeface="Raleway"/>
              </a:rPr>
              <a:t>The system identifies patterns in facial movements associated with specific emotions.</a:t>
            </a:r>
          </a:p>
        </p:txBody>
      </p:sp>
      <p:grpSp>
        <p:nvGrpSpPr>
          <p:cNvPr name="Group 23" id="23"/>
          <p:cNvGrpSpPr/>
          <p:nvPr/>
        </p:nvGrpSpPr>
        <p:grpSpPr>
          <a:xfrm rot="0">
            <a:off x="8507760" y="8103245"/>
            <a:ext cx="964555" cy="38100"/>
            <a:chOff x="0" y="0"/>
            <a:chExt cx="1286073" cy="50800"/>
          </a:xfrm>
        </p:grpSpPr>
        <p:sp>
          <p:nvSpPr>
            <p:cNvPr name="Freeform 24" id="24"/>
            <p:cNvSpPr/>
            <p:nvPr/>
          </p:nvSpPr>
          <p:spPr>
            <a:xfrm flipH="false" flipV="false" rot="0">
              <a:off x="0" y="0"/>
              <a:ext cx="1286129" cy="50800"/>
            </a:xfrm>
            <a:custGeom>
              <a:avLst/>
              <a:gdLst/>
              <a:ahLst/>
              <a:cxnLst/>
              <a:rect r="r" b="b" t="t" l="l"/>
              <a:pathLst>
                <a:path h="50800" w="1286129">
                  <a:moveTo>
                    <a:pt x="0" y="25400"/>
                  </a:moveTo>
                  <a:cubicBezTo>
                    <a:pt x="0" y="11430"/>
                    <a:pt x="11430" y="0"/>
                    <a:pt x="25400" y="0"/>
                  </a:cubicBezTo>
                  <a:lnTo>
                    <a:pt x="1260729" y="0"/>
                  </a:lnTo>
                  <a:cubicBezTo>
                    <a:pt x="1274699" y="0"/>
                    <a:pt x="1286129" y="11430"/>
                    <a:pt x="1286129" y="25400"/>
                  </a:cubicBezTo>
                  <a:cubicBezTo>
                    <a:pt x="1286129" y="39370"/>
                    <a:pt x="1274699" y="50800"/>
                    <a:pt x="1260729" y="50800"/>
                  </a:cubicBezTo>
                  <a:lnTo>
                    <a:pt x="25400" y="50800"/>
                  </a:lnTo>
                  <a:cubicBezTo>
                    <a:pt x="11430" y="50800"/>
                    <a:pt x="0" y="39370"/>
                    <a:pt x="0" y="25400"/>
                  </a:cubicBezTo>
                  <a:close/>
                </a:path>
              </a:pathLst>
            </a:custGeom>
            <a:solidFill>
              <a:srgbClr val="535455"/>
            </a:solidFill>
          </p:spPr>
        </p:sp>
      </p:grpSp>
      <p:grpSp>
        <p:nvGrpSpPr>
          <p:cNvPr name="Group 25" id="25"/>
          <p:cNvGrpSpPr/>
          <p:nvPr/>
        </p:nvGrpSpPr>
        <p:grpSpPr>
          <a:xfrm rot="0">
            <a:off x="7925841" y="7812286"/>
            <a:ext cx="620017" cy="620017"/>
            <a:chOff x="0" y="0"/>
            <a:chExt cx="826690" cy="826690"/>
          </a:xfrm>
        </p:grpSpPr>
        <p:sp>
          <p:nvSpPr>
            <p:cNvPr name="Freeform 26" id="26"/>
            <p:cNvSpPr/>
            <p:nvPr/>
          </p:nvSpPr>
          <p:spPr>
            <a:xfrm flipH="false" flipV="false" rot="0">
              <a:off x="0" y="0"/>
              <a:ext cx="826643" cy="826643"/>
            </a:xfrm>
            <a:custGeom>
              <a:avLst/>
              <a:gdLst/>
              <a:ahLst/>
              <a:cxnLst/>
              <a:rect r="r" b="b" t="t" l="l"/>
              <a:pathLst>
                <a:path h="826643" w="826643">
                  <a:moveTo>
                    <a:pt x="0" y="55118"/>
                  </a:moveTo>
                  <a:cubicBezTo>
                    <a:pt x="0" y="24638"/>
                    <a:pt x="24638" y="0"/>
                    <a:pt x="55118" y="0"/>
                  </a:cubicBezTo>
                  <a:lnTo>
                    <a:pt x="771525" y="0"/>
                  </a:lnTo>
                  <a:cubicBezTo>
                    <a:pt x="802005" y="0"/>
                    <a:pt x="826643" y="24638"/>
                    <a:pt x="826643" y="55118"/>
                  </a:cubicBezTo>
                  <a:lnTo>
                    <a:pt x="826643" y="771525"/>
                  </a:lnTo>
                  <a:cubicBezTo>
                    <a:pt x="826643" y="802005"/>
                    <a:pt x="802005" y="826643"/>
                    <a:pt x="771525" y="826643"/>
                  </a:cubicBezTo>
                  <a:lnTo>
                    <a:pt x="55118" y="826643"/>
                  </a:lnTo>
                  <a:cubicBezTo>
                    <a:pt x="24638" y="826643"/>
                    <a:pt x="0" y="802005"/>
                    <a:pt x="0" y="771525"/>
                  </a:cubicBezTo>
                  <a:close/>
                </a:path>
              </a:pathLst>
            </a:custGeom>
            <a:solidFill>
              <a:srgbClr val="3A3B3C"/>
            </a:solidFill>
          </p:spPr>
        </p:sp>
      </p:grpSp>
      <p:sp>
        <p:nvSpPr>
          <p:cNvPr name="TextBox 27" id="27"/>
          <p:cNvSpPr txBox="true"/>
          <p:nvPr/>
        </p:nvSpPr>
        <p:spPr>
          <a:xfrm rot="0">
            <a:off x="8107710" y="7972722"/>
            <a:ext cx="256283" cy="356295"/>
          </a:xfrm>
          <a:prstGeom prst="rect">
            <a:avLst/>
          </a:prstGeom>
        </p:spPr>
        <p:txBody>
          <a:bodyPr anchor="t" rtlCol="false" tIns="0" lIns="0" bIns="0" rIns="0">
            <a:spAutoFit/>
          </a:bodyPr>
          <a:lstStyle/>
          <a:p>
            <a:pPr algn="ctr">
              <a:lnSpc>
                <a:spcPts val="3250"/>
              </a:lnSpc>
            </a:pPr>
            <a:r>
              <a:rPr lang="en-US" sz="3250">
                <a:solidFill>
                  <a:srgbClr val="CFCBBF"/>
                </a:solidFill>
                <a:latin typeface="Prata"/>
                <a:ea typeface="Prata"/>
                <a:cs typeface="Prata"/>
                <a:sym typeface="Prata"/>
              </a:rPr>
              <a:t>3</a:t>
            </a:r>
          </a:p>
        </p:txBody>
      </p:sp>
      <p:sp>
        <p:nvSpPr>
          <p:cNvPr name="TextBox 28" id="28"/>
          <p:cNvSpPr txBox="true"/>
          <p:nvPr/>
        </p:nvSpPr>
        <p:spPr>
          <a:xfrm rot="0">
            <a:off x="9751665" y="7758707"/>
            <a:ext cx="4129682" cy="449610"/>
          </a:xfrm>
          <a:prstGeom prst="rect">
            <a:avLst/>
          </a:prstGeom>
        </p:spPr>
        <p:txBody>
          <a:bodyPr anchor="t" rtlCol="false" tIns="0" lIns="0" bIns="0" rIns="0">
            <a:spAutoFit/>
          </a:bodyPr>
          <a:lstStyle/>
          <a:p>
            <a:pPr algn="l">
              <a:lnSpc>
                <a:spcPts val="3374"/>
              </a:lnSpc>
            </a:pPr>
            <a:r>
              <a:rPr lang="en-US" sz="2687">
                <a:solidFill>
                  <a:srgbClr val="CFCBBF"/>
                </a:solidFill>
                <a:latin typeface="Prata"/>
                <a:ea typeface="Prata"/>
                <a:cs typeface="Prata"/>
                <a:sym typeface="Prata"/>
              </a:rPr>
              <a:t>Emotional Interpretation</a:t>
            </a:r>
          </a:p>
        </p:txBody>
      </p:sp>
      <p:sp>
        <p:nvSpPr>
          <p:cNvPr name="TextBox 29" id="29"/>
          <p:cNvSpPr txBox="true"/>
          <p:nvPr/>
        </p:nvSpPr>
        <p:spPr>
          <a:xfrm rot="0">
            <a:off x="9751665" y="8268891"/>
            <a:ext cx="7571780" cy="986730"/>
          </a:xfrm>
          <a:prstGeom prst="rect">
            <a:avLst/>
          </a:prstGeom>
        </p:spPr>
        <p:txBody>
          <a:bodyPr anchor="t" rtlCol="false" tIns="0" lIns="0" bIns="0" rIns="0">
            <a:spAutoFit/>
          </a:bodyPr>
          <a:lstStyle/>
          <a:p>
            <a:pPr algn="l">
              <a:lnSpc>
                <a:spcPts val="3437"/>
              </a:lnSpc>
            </a:pPr>
            <a:r>
              <a:rPr lang="en-US" sz="2125">
                <a:solidFill>
                  <a:srgbClr val="CFCBBF"/>
                </a:solidFill>
                <a:latin typeface="Raleway"/>
                <a:ea typeface="Raleway"/>
                <a:cs typeface="Raleway"/>
                <a:sym typeface="Raleway"/>
              </a:rPr>
              <a:t>AI interprets the recognized expressions to assess the individual's emotional state.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TextBox 5" id="5"/>
          <p:cNvSpPr txBox="true"/>
          <p:nvPr/>
        </p:nvSpPr>
        <p:spPr>
          <a:xfrm rot="0">
            <a:off x="992238" y="2491382"/>
            <a:ext cx="16303526" cy="1790997"/>
          </a:xfrm>
          <a:prstGeom prst="rect">
            <a:avLst/>
          </a:prstGeom>
        </p:spPr>
        <p:txBody>
          <a:bodyPr anchor="t" rtlCol="false" tIns="0" lIns="0" bIns="0" rIns="0">
            <a:spAutoFit/>
          </a:bodyPr>
          <a:lstStyle/>
          <a:p>
            <a:pPr algn="l">
              <a:lnSpc>
                <a:spcPts val="6937"/>
              </a:lnSpc>
            </a:pPr>
            <a:r>
              <a:rPr lang="en-US" sz="5562">
                <a:solidFill>
                  <a:srgbClr val="F2E782"/>
                </a:solidFill>
                <a:latin typeface="Prata"/>
                <a:ea typeface="Prata"/>
                <a:cs typeface="Prata"/>
                <a:sym typeface="Prata"/>
              </a:rPr>
              <a:t>Leveraging AI and ML for mental health assessment</a:t>
            </a:r>
          </a:p>
        </p:txBody>
      </p:sp>
      <p:sp>
        <p:nvSpPr>
          <p:cNvPr name="TextBox 6" id="6"/>
          <p:cNvSpPr txBox="true"/>
          <p:nvPr/>
        </p:nvSpPr>
        <p:spPr>
          <a:xfrm rot="0">
            <a:off x="992238" y="4972050"/>
            <a:ext cx="4972645" cy="904875"/>
          </a:xfrm>
          <a:prstGeom prst="rect">
            <a:avLst/>
          </a:prstGeom>
        </p:spPr>
        <p:txBody>
          <a:bodyPr anchor="t" rtlCol="false" tIns="0" lIns="0" bIns="0" rIns="0">
            <a:spAutoFit/>
          </a:bodyPr>
          <a:lstStyle/>
          <a:p>
            <a:pPr algn="l">
              <a:lnSpc>
                <a:spcPts val="3437"/>
              </a:lnSpc>
            </a:pPr>
            <a:r>
              <a:rPr lang="en-US" sz="2750">
                <a:solidFill>
                  <a:srgbClr val="F2E782"/>
                </a:solidFill>
                <a:latin typeface="Prata"/>
                <a:ea typeface="Prata"/>
                <a:cs typeface="Prata"/>
                <a:sym typeface="Prata"/>
              </a:rPr>
              <a:t>Machine Learning Algorithms</a:t>
            </a:r>
          </a:p>
        </p:txBody>
      </p:sp>
      <p:sp>
        <p:nvSpPr>
          <p:cNvPr name="TextBox 7" id="7"/>
          <p:cNvSpPr txBox="true"/>
          <p:nvPr/>
        </p:nvSpPr>
        <p:spPr>
          <a:xfrm rot="0">
            <a:off x="992238" y="6065192"/>
            <a:ext cx="4972645"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Deep learning models are trained on large datasets of facial expressions and corresponding emotional states.</a:t>
            </a:r>
          </a:p>
        </p:txBody>
      </p:sp>
      <p:sp>
        <p:nvSpPr>
          <p:cNvPr name="TextBox 8" id="8"/>
          <p:cNvSpPr txBox="true"/>
          <p:nvPr/>
        </p:nvSpPr>
        <p:spPr>
          <a:xfrm rot="0">
            <a:off x="6666160" y="4972050"/>
            <a:ext cx="3544044" cy="461962"/>
          </a:xfrm>
          <a:prstGeom prst="rect">
            <a:avLst/>
          </a:prstGeom>
        </p:spPr>
        <p:txBody>
          <a:bodyPr anchor="t" rtlCol="false" tIns="0" lIns="0" bIns="0" rIns="0">
            <a:spAutoFit/>
          </a:bodyPr>
          <a:lstStyle/>
          <a:p>
            <a:pPr algn="l">
              <a:lnSpc>
                <a:spcPts val="3437"/>
              </a:lnSpc>
            </a:pPr>
            <a:r>
              <a:rPr lang="en-US" sz="2750">
                <a:solidFill>
                  <a:srgbClr val="F2E782"/>
                </a:solidFill>
                <a:latin typeface="Prata"/>
                <a:ea typeface="Prata"/>
                <a:cs typeface="Prata"/>
                <a:sym typeface="Prata"/>
              </a:rPr>
              <a:t>Data Analysis</a:t>
            </a:r>
          </a:p>
        </p:txBody>
      </p:sp>
      <p:sp>
        <p:nvSpPr>
          <p:cNvPr name="TextBox 9" id="9"/>
          <p:cNvSpPr txBox="true"/>
          <p:nvPr/>
        </p:nvSpPr>
        <p:spPr>
          <a:xfrm rot="0">
            <a:off x="6666160" y="5622280"/>
            <a:ext cx="4972645"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AI analyzes facial expressions in real-time, identifying subtle cues and changes over time.</a:t>
            </a:r>
          </a:p>
        </p:txBody>
      </p:sp>
      <p:sp>
        <p:nvSpPr>
          <p:cNvPr name="TextBox 10" id="10"/>
          <p:cNvSpPr txBox="true"/>
          <p:nvPr/>
        </p:nvSpPr>
        <p:spPr>
          <a:xfrm rot="0">
            <a:off x="12340084" y="4972050"/>
            <a:ext cx="3544044" cy="461962"/>
          </a:xfrm>
          <a:prstGeom prst="rect">
            <a:avLst/>
          </a:prstGeom>
        </p:spPr>
        <p:txBody>
          <a:bodyPr anchor="t" rtlCol="false" tIns="0" lIns="0" bIns="0" rIns="0">
            <a:spAutoFit/>
          </a:bodyPr>
          <a:lstStyle/>
          <a:p>
            <a:pPr algn="l">
              <a:lnSpc>
                <a:spcPts val="3437"/>
              </a:lnSpc>
            </a:pPr>
            <a:r>
              <a:rPr lang="en-US" sz="2750">
                <a:solidFill>
                  <a:srgbClr val="F2E782"/>
                </a:solidFill>
                <a:latin typeface="Prata"/>
                <a:ea typeface="Prata"/>
                <a:cs typeface="Prata"/>
                <a:sym typeface="Prata"/>
              </a:rPr>
              <a:t>Predictive Modeling</a:t>
            </a:r>
          </a:p>
        </p:txBody>
      </p:sp>
      <p:sp>
        <p:nvSpPr>
          <p:cNvPr name="TextBox 11" id="11"/>
          <p:cNvSpPr txBox="true"/>
          <p:nvPr/>
        </p:nvSpPr>
        <p:spPr>
          <a:xfrm rot="0">
            <a:off x="12340084" y="5622280"/>
            <a:ext cx="4972645"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AI can predict the likelihood of developing mental health conditions based on facial expressions.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90870"/>
          </a:xfrm>
          <a:custGeom>
            <a:avLst/>
            <a:gdLst/>
            <a:ahLst/>
            <a:cxnLst/>
            <a:rect r="r" b="b" t="t" l="l"/>
            <a:pathLst>
              <a:path h="10290870" w="6858000">
                <a:moveTo>
                  <a:pt x="0" y="0"/>
                </a:moveTo>
                <a:lnTo>
                  <a:pt x="6858000" y="0"/>
                </a:lnTo>
                <a:lnTo>
                  <a:pt x="6858000" y="10290870"/>
                </a:lnTo>
                <a:lnTo>
                  <a:pt x="0" y="10290870"/>
                </a:lnTo>
                <a:lnTo>
                  <a:pt x="0" y="0"/>
                </a:lnTo>
                <a:close/>
              </a:path>
            </a:pathLst>
          </a:custGeom>
          <a:blipFill>
            <a:blip r:embed="rId4"/>
            <a:stretch>
              <a:fillRect l="-18" t="0" r="-18" b="0"/>
            </a:stretch>
          </a:blipFill>
        </p:spPr>
      </p:sp>
      <p:sp>
        <p:nvSpPr>
          <p:cNvPr name="TextBox 6" id="6"/>
          <p:cNvSpPr txBox="true"/>
          <p:nvPr/>
        </p:nvSpPr>
        <p:spPr>
          <a:xfrm rot="0">
            <a:off x="7800529" y="711994"/>
            <a:ext cx="9544942" cy="1711821"/>
          </a:xfrm>
          <a:prstGeom prst="rect">
            <a:avLst/>
          </a:prstGeom>
        </p:spPr>
        <p:txBody>
          <a:bodyPr anchor="t" rtlCol="false" tIns="0" lIns="0" bIns="0" rIns="0">
            <a:spAutoFit/>
          </a:bodyPr>
          <a:lstStyle/>
          <a:p>
            <a:pPr algn="l">
              <a:lnSpc>
                <a:spcPts val="6625"/>
              </a:lnSpc>
            </a:pPr>
            <a:r>
              <a:rPr lang="en-US" sz="5250">
                <a:solidFill>
                  <a:srgbClr val="F2E782"/>
                </a:solidFill>
                <a:latin typeface="Prata"/>
                <a:ea typeface="Prata"/>
                <a:cs typeface="Prata"/>
                <a:sym typeface="Prata"/>
              </a:rPr>
              <a:t>Overcoming the limitations of traditional approaches</a:t>
            </a:r>
          </a:p>
        </p:txBody>
      </p:sp>
      <p:sp>
        <p:nvSpPr>
          <p:cNvPr name="Freeform 7" id="7" descr="preencoded.png"/>
          <p:cNvSpPr/>
          <p:nvPr/>
        </p:nvSpPr>
        <p:spPr>
          <a:xfrm flipH="false" flipV="false" rot="0">
            <a:off x="7800529" y="2827735"/>
            <a:ext cx="1346598" cy="2154436"/>
          </a:xfrm>
          <a:custGeom>
            <a:avLst/>
            <a:gdLst/>
            <a:ahLst/>
            <a:cxnLst/>
            <a:rect r="r" b="b" t="t" l="l"/>
            <a:pathLst>
              <a:path h="2154436" w="1346598">
                <a:moveTo>
                  <a:pt x="0" y="0"/>
                </a:moveTo>
                <a:lnTo>
                  <a:pt x="1346597" y="0"/>
                </a:lnTo>
                <a:lnTo>
                  <a:pt x="1346597" y="2154436"/>
                </a:lnTo>
                <a:lnTo>
                  <a:pt x="0" y="2154436"/>
                </a:lnTo>
                <a:lnTo>
                  <a:pt x="0" y="0"/>
                </a:lnTo>
                <a:close/>
              </a:path>
            </a:pathLst>
          </a:custGeom>
          <a:blipFill>
            <a:blip r:embed="rId5"/>
            <a:stretch>
              <a:fillRect l="0" t="-91" r="0" b="-91"/>
            </a:stretch>
          </a:blipFill>
        </p:spPr>
      </p:sp>
      <p:sp>
        <p:nvSpPr>
          <p:cNvPr name="TextBox 8" id="8"/>
          <p:cNvSpPr txBox="true"/>
          <p:nvPr/>
        </p:nvSpPr>
        <p:spPr>
          <a:xfrm rot="0">
            <a:off x="9551045" y="3077915"/>
            <a:ext cx="3366493" cy="439788"/>
          </a:xfrm>
          <a:prstGeom prst="rect">
            <a:avLst/>
          </a:prstGeom>
        </p:spPr>
        <p:txBody>
          <a:bodyPr anchor="t" rtlCol="false" tIns="0" lIns="0" bIns="0" rIns="0">
            <a:spAutoFit/>
          </a:bodyPr>
          <a:lstStyle/>
          <a:p>
            <a:pPr algn="l">
              <a:lnSpc>
                <a:spcPts val="3312"/>
              </a:lnSpc>
            </a:pPr>
            <a:r>
              <a:rPr lang="en-US" sz="2625">
                <a:solidFill>
                  <a:srgbClr val="CFCBBF"/>
                </a:solidFill>
                <a:latin typeface="Prata"/>
                <a:ea typeface="Prata"/>
                <a:cs typeface="Prata"/>
                <a:sym typeface="Prata"/>
              </a:rPr>
              <a:t>Subjectivity</a:t>
            </a:r>
          </a:p>
        </p:txBody>
      </p:sp>
      <p:sp>
        <p:nvSpPr>
          <p:cNvPr name="TextBox 9" id="9"/>
          <p:cNvSpPr txBox="true"/>
          <p:nvPr/>
        </p:nvSpPr>
        <p:spPr>
          <a:xfrm rot="0">
            <a:off x="9551045" y="3583930"/>
            <a:ext cx="7794426" cy="957262"/>
          </a:xfrm>
          <a:prstGeom prst="rect">
            <a:avLst/>
          </a:prstGeom>
        </p:spPr>
        <p:txBody>
          <a:bodyPr anchor="t" rtlCol="false" tIns="0" lIns="0" bIns="0" rIns="0">
            <a:spAutoFit/>
          </a:bodyPr>
          <a:lstStyle/>
          <a:p>
            <a:pPr algn="l">
              <a:lnSpc>
                <a:spcPts val="3374"/>
              </a:lnSpc>
            </a:pPr>
            <a:r>
              <a:rPr lang="en-US" sz="2062">
                <a:solidFill>
                  <a:srgbClr val="CFCBBF"/>
                </a:solidFill>
                <a:latin typeface="Raleway"/>
                <a:ea typeface="Raleway"/>
                <a:cs typeface="Raleway"/>
                <a:sym typeface="Raleway"/>
              </a:rPr>
              <a:t>Traditional methods rely on subjective self-reporting, which can be influenced by social desirability bias.</a:t>
            </a:r>
          </a:p>
        </p:txBody>
      </p:sp>
      <p:sp>
        <p:nvSpPr>
          <p:cNvPr name="Freeform 10" id="10" descr="preencoded.png"/>
          <p:cNvSpPr/>
          <p:nvPr/>
        </p:nvSpPr>
        <p:spPr>
          <a:xfrm flipH="false" flipV="false" rot="0">
            <a:off x="7800529" y="4982170"/>
            <a:ext cx="1346598" cy="2154436"/>
          </a:xfrm>
          <a:custGeom>
            <a:avLst/>
            <a:gdLst/>
            <a:ahLst/>
            <a:cxnLst/>
            <a:rect r="r" b="b" t="t" l="l"/>
            <a:pathLst>
              <a:path h="2154436" w="1346598">
                <a:moveTo>
                  <a:pt x="0" y="0"/>
                </a:moveTo>
                <a:lnTo>
                  <a:pt x="1346597" y="0"/>
                </a:lnTo>
                <a:lnTo>
                  <a:pt x="1346597" y="2154436"/>
                </a:lnTo>
                <a:lnTo>
                  <a:pt x="0" y="2154436"/>
                </a:lnTo>
                <a:lnTo>
                  <a:pt x="0" y="0"/>
                </a:lnTo>
                <a:close/>
              </a:path>
            </a:pathLst>
          </a:custGeom>
          <a:blipFill>
            <a:blip r:embed="rId6"/>
            <a:stretch>
              <a:fillRect l="0" t="-91" r="0" b="-91"/>
            </a:stretch>
          </a:blipFill>
        </p:spPr>
      </p:sp>
      <p:sp>
        <p:nvSpPr>
          <p:cNvPr name="TextBox 11" id="11"/>
          <p:cNvSpPr txBox="true"/>
          <p:nvPr/>
        </p:nvSpPr>
        <p:spPr>
          <a:xfrm rot="0">
            <a:off x="9551045" y="5232350"/>
            <a:ext cx="3536008" cy="439787"/>
          </a:xfrm>
          <a:prstGeom prst="rect">
            <a:avLst/>
          </a:prstGeom>
        </p:spPr>
        <p:txBody>
          <a:bodyPr anchor="t" rtlCol="false" tIns="0" lIns="0" bIns="0" rIns="0">
            <a:spAutoFit/>
          </a:bodyPr>
          <a:lstStyle/>
          <a:p>
            <a:pPr algn="l">
              <a:lnSpc>
                <a:spcPts val="3312"/>
              </a:lnSpc>
            </a:pPr>
            <a:r>
              <a:rPr lang="en-US" sz="2625">
                <a:solidFill>
                  <a:srgbClr val="CFCBBF"/>
                </a:solidFill>
                <a:latin typeface="Prata"/>
                <a:ea typeface="Prata"/>
                <a:cs typeface="Prata"/>
                <a:sym typeface="Prata"/>
              </a:rPr>
              <a:t>Objective Assessment</a:t>
            </a:r>
          </a:p>
        </p:txBody>
      </p:sp>
      <p:sp>
        <p:nvSpPr>
          <p:cNvPr name="TextBox 12" id="12"/>
          <p:cNvSpPr txBox="true"/>
          <p:nvPr/>
        </p:nvSpPr>
        <p:spPr>
          <a:xfrm rot="0">
            <a:off x="9551045" y="5738366"/>
            <a:ext cx="7794426" cy="957262"/>
          </a:xfrm>
          <a:prstGeom prst="rect">
            <a:avLst/>
          </a:prstGeom>
        </p:spPr>
        <p:txBody>
          <a:bodyPr anchor="t" rtlCol="false" tIns="0" lIns="0" bIns="0" rIns="0">
            <a:spAutoFit/>
          </a:bodyPr>
          <a:lstStyle/>
          <a:p>
            <a:pPr algn="l">
              <a:lnSpc>
                <a:spcPts val="3374"/>
              </a:lnSpc>
            </a:pPr>
            <a:r>
              <a:rPr lang="en-US" sz="2062">
                <a:solidFill>
                  <a:srgbClr val="CFCBBF"/>
                </a:solidFill>
                <a:latin typeface="Raleway"/>
                <a:ea typeface="Raleway"/>
                <a:cs typeface="Raleway"/>
                <a:sym typeface="Raleway"/>
              </a:rPr>
              <a:t>Facial expression analysis provides objective and quantifiable data, reducing the impact of subjectivity.</a:t>
            </a:r>
          </a:p>
        </p:txBody>
      </p:sp>
      <p:sp>
        <p:nvSpPr>
          <p:cNvPr name="Freeform 13" id="13" descr="preencoded.png"/>
          <p:cNvSpPr/>
          <p:nvPr/>
        </p:nvSpPr>
        <p:spPr>
          <a:xfrm flipH="false" flipV="false" rot="0">
            <a:off x="7800529" y="7136606"/>
            <a:ext cx="1346598" cy="2413695"/>
          </a:xfrm>
          <a:custGeom>
            <a:avLst/>
            <a:gdLst/>
            <a:ahLst/>
            <a:cxnLst/>
            <a:rect r="r" b="b" t="t" l="l"/>
            <a:pathLst>
              <a:path h="2413695" w="1346598">
                <a:moveTo>
                  <a:pt x="0" y="0"/>
                </a:moveTo>
                <a:lnTo>
                  <a:pt x="1346597" y="0"/>
                </a:lnTo>
                <a:lnTo>
                  <a:pt x="1346597" y="2413695"/>
                </a:lnTo>
                <a:lnTo>
                  <a:pt x="0" y="2413695"/>
                </a:lnTo>
                <a:lnTo>
                  <a:pt x="0" y="0"/>
                </a:lnTo>
                <a:close/>
              </a:path>
            </a:pathLst>
          </a:custGeom>
          <a:blipFill>
            <a:blip r:embed="rId7"/>
            <a:stretch>
              <a:fillRect l="0" t="-52" r="0" b="-52"/>
            </a:stretch>
          </a:blipFill>
        </p:spPr>
      </p:sp>
      <p:sp>
        <p:nvSpPr>
          <p:cNvPr name="TextBox 14" id="14"/>
          <p:cNvSpPr txBox="true"/>
          <p:nvPr/>
        </p:nvSpPr>
        <p:spPr>
          <a:xfrm rot="0">
            <a:off x="9551045" y="7386786"/>
            <a:ext cx="3366493" cy="439787"/>
          </a:xfrm>
          <a:prstGeom prst="rect">
            <a:avLst/>
          </a:prstGeom>
        </p:spPr>
        <p:txBody>
          <a:bodyPr anchor="t" rtlCol="false" tIns="0" lIns="0" bIns="0" rIns="0">
            <a:spAutoFit/>
          </a:bodyPr>
          <a:lstStyle/>
          <a:p>
            <a:pPr algn="l">
              <a:lnSpc>
                <a:spcPts val="3312"/>
              </a:lnSpc>
            </a:pPr>
            <a:r>
              <a:rPr lang="en-US" sz="2625">
                <a:solidFill>
                  <a:srgbClr val="CFCBBF"/>
                </a:solidFill>
                <a:latin typeface="Prata"/>
                <a:ea typeface="Prata"/>
                <a:cs typeface="Prata"/>
                <a:sym typeface="Prata"/>
              </a:rPr>
              <a:t>Early Detection</a:t>
            </a:r>
          </a:p>
        </p:txBody>
      </p:sp>
      <p:sp>
        <p:nvSpPr>
          <p:cNvPr name="TextBox 15" id="15"/>
          <p:cNvSpPr txBox="true"/>
          <p:nvPr/>
        </p:nvSpPr>
        <p:spPr>
          <a:xfrm rot="0">
            <a:off x="9551045" y="7892802"/>
            <a:ext cx="7794426" cy="1388269"/>
          </a:xfrm>
          <a:prstGeom prst="rect">
            <a:avLst/>
          </a:prstGeom>
        </p:spPr>
        <p:txBody>
          <a:bodyPr anchor="t" rtlCol="false" tIns="0" lIns="0" bIns="0" rIns="0">
            <a:spAutoFit/>
          </a:bodyPr>
          <a:lstStyle/>
          <a:p>
            <a:pPr algn="l">
              <a:lnSpc>
                <a:spcPts val="3374"/>
              </a:lnSpc>
            </a:pPr>
            <a:r>
              <a:rPr lang="en-US" sz="2062">
                <a:solidFill>
                  <a:srgbClr val="CFCBBF"/>
                </a:solidFill>
                <a:latin typeface="Raleway"/>
                <a:ea typeface="Raleway"/>
                <a:cs typeface="Raleway"/>
                <a:sym typeface="Raleway"/>
              </a:rPr>
              <a:t>AI-powered analysis allows for early detection of subtle changes in emotional state, potentially leading to earlier intervention.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7850237" y="1673572"/>
            <a:ext cx="9445526" cy="2676971"/>
          </a:xfrm>
          <a:prstGeom prst="rect">
            <a:avLst/>
          </a:prstGeom>
        </p:spPr>
        <p:txBody>
          <a:bodyPr anchor="t" rtlCol="false" tIns="0" lIns="0" bIns="0" rIns="0">
            <a:spAutoFit/>
          </a:bodyPr>
          <a:lstStyle/>
          <a:p>
            <a:pPr algn="l">
              <a:lnSpc>
                <a:spcPts val="6937"/>
              </a:lnSpc>
            </a:pPr>
            <a:r>
              <a:rPr lang="en-US" sz="5562">
                <a:solidFill>
                  <a:srgbClr val="F2E782"/>
                </a:solidFill>
                <a:latin typeface="Prata"/>
                <a:ea typeface="Prata"/>
                <a:cs typeface="Prata"/>
                <a:sym typeface="Prata"/>
              </a:rPr>
              <a:t>Case studies: Successful deployments of the technology</a:t>
            </a:r>
          </a:p>
        </p:txBody>
      </p:sp>
      <p:grpSp>
        <p:nvGrpSpPr>
          <p:cNvPr name="Group 7" id="7"/>
          <p:cNvGrpSpPr/>
          <p:nvPr/>
        </p:nvGrpSpPr>
        <p:grpSpPr>
          <a:xfrm rot="0">
            <a:off x="7845475" y="4770984"/>
            <a:ext cx="9455051" cy="3828157"/>
            <a:chOff x="0" y="0"/>
            <a:chExt cx="12606735" cy="5104210"/>
          </a:xfrm>
        </p:grpSpPr>
        <p:sp>
          <p:nvSpPr>
            <p:cNvPr name="Freeform 8" id="8"/>
            <p:cNvSpPr/>
            <p:nvPr/>
          </p:nvSpPr>
          <p:spPr>
            <a:xfrm flipH="false" flipV="false" rot="0">
              <a:off x="0" y="0"/>
              <a:ext cx="12606655" cy="5104257"/>
            </a:xfrm>
            <a:custGeom>
              <a:avLst/>
              <a:gdLst/>
              <a:ahLst/>
              <a:cxnLst/>
              <a:rect r="r" b="b" t="t" l="l"/>
              <a:pathLst>
                <a:path h="5104257" w="12606655">
                  <a:moveTo>
                    <a:pt x="0" y="63119"/>
                  </a:moveTo>
                  <a:cubicBezTo>
                    <a:pt x="0" y="28194"/>
                    <a:pt x="28321" y="0"/>
                    <a:pt x="63119" y="0"/>
                  </a:cubicBezTo>
                  <a:lnTo>
                    <a:pt x="12543536" y="0"/>
                  </a:lnTo>
                  <a:lnTo>
                    <a:pt x="12543536" y="6350"/>
                  </a:lnTo>
                  <a:lnTo>
                    <a:pt x="12543536" y="0"/>
                  </a:lnTo>
                  <a:cubicBezTo>
                    <a:pt x="12578461" y="0"/>
                    <a:pt x="12606655" y="28194"/>
                    <a:pt x="12606655" y="63119"/>
                  </a:cubicBezTo>
                  <a:lnTo>
                    <a:pt x="12600305" y="63119"/>
                  </a:lnTo>
                  <a:lnTo>
                    <a:pt x="12606655" y="63119"/>
                  </a:lnTo>
                  <a:lnTo>
                    <a:pt x="12606655" y="5041138"/>
                  </a:lnTo>
                  <a:lnTo>
                    <a:pt x="12600305" y="5041138"/>
                  </a:lnTo>
                  <a:lnTo>
                    <a:pt x="12606655" y="5041138"/>
                  </a:lnTo>
                  <a:cubicBezTo>
                    <a:pt x="12606655" y="5075936"/>
                    <a:pt x="12578334" y="5104257"/>
                    <a:pt x="12543536" y="5104257"/>
                  </a:cubicBezTo>
                  <a:lnTo>
                    <a:pt x="12543536" y="5097907"/>
                  </a:lnTo>
                  <a:lnTo>
                    <a:pt x="12543536" y="5104257"/>
                  </a:lnTo>
                  <a:lnTo>
                    <a:pt x="63119" y="5104257"/>
                  </a:lnTo>
                  <a:lnTo>
                    <a:pt x="63119" y="5097907"/>
                  </a:lnTo>
                  <a:lnTo>
                    <a:pt x="63119" y="5104257"/>
                  </a:lnTo>
                  <a:cubicBezTo>
                    <a:pt x="28194" y="5104257"/>
                    <a:pt x="0" y="5076063"/>
                    <a:pt x="0" y="5041138"/>
                  </a:cubicBezTo>
                  <a:lnTo>
                    <a:pt x="0" y="63119"/>
                  </a:lnTo>
                  <a:lnTo>
                    <a:pt x="6350" y="63119"/>
                  </a:lnTo>
                  <a:lnTo>
                    <a:pt x="0" y="63119"/>
                  </a:lnTo>
                  <a:moveTo>
                    <a:pt x="12700" y="63119"/>
                  </a:moveTo>
                  <a:lnTo>
                    <a:pt x="12700" y="5041138"/>
                  </a:lnTo>
                  <a:lnTo>
                    <a:pt x="6350" y="5041138"/>
                  </a:lnTo>
                  <a:lnTo>
                    <a:pt x="12700" y="5041138"/>
                  </a:lnTo>
                  <a:cubicBezTo>
                    <a:pt x="12700" y="5068951"/>
                    <a:pt x="35306" y="5091557"/>
                    <a:pt x="63119" y="5091557"/>
                  </a:cubicBezTo>
                  <a:lnTo>
                    <a:pt x="12543536" y="5091557"/>
                  </a:lnTo>
                  <a:cubicBezTo>
                    <a:pt x="12571349" y="5091557"/>
                    <a:pt x="12593955" y="5068951"/>
                    <a:pt x="12593955" y="5041138"/>
                  </a:cubicBezTo>
                  <a:lnTo>
                    <a:pt x="12593955" y="63119"/>
                  </a:lnTo>
                  <a:cubicBezTo>
                    <a:pt x="12593955" y="35306"/>
                    <a:pt x="12571349" y="12700"/>
                    <a:pt x="12543536" y="12700"/>
                  </a:cubicBezTo>
                  <a:lnTo>
                    <a:pt x="63119" y="12700"/>
                  </a:lnTo>
                  <a:lnTo>
                    <a:pt x="63119" y="6350"/>
                  </a:lnTo>
                  <a:lnTo>
                    <a:pt x="63119" y="12700"/>
                  </a:lnTo>
                  <a:cubicBezTo>
                    <a:pt x="35306" y="12700"/>
                    <a:pt x="12700" y="35306"/>
                    <a:pt x="12700" y="63119"/>
                  </a:cubicBezTo>
                  <a:close/>
                </a:path>
              </a:pathLst>
            </a:custGeom>
            <a:solidFill>
              <a:srgbClr val="FFFFFF">
                <a:alpha val="23922"/>
              </a:srgbClr>
            </a:solidFill>
          </p:spPr>
        </p:sp>
      </p:grpSp>
      <p:grpSp>
        <p:nvGrpSpPr>
          <p:cNvPr name="Group 9" id="9"/>
          <p:cNvGrpSpPr/>
          <p:nvPr/>
        </p:nvGrpSpPr>
        <p:grpSpPr>
          <a:xfrm rot="0">
            <a:off x="7859762" y="4785271"/>
            <a:ext cx="9426476" cy="1266528"/>
            <a:chOff x="0" y="0"/>
            <a:chExt cx="12568635" cy="1688703"/>
          </a:xfrm>
        </p:grpSpPr>
        <p:sp>
          <p:nvSpPr>
            <p:cNvPr name="Freeform 10" id="10"/>
            <p:cNvSpPr/>
            <p:nvPr/>
          </p:nvSpPr>
          <p:spPr>
            <a:xfrm flipH="false" flipV="false" rot="0">
              <a:off x="0" y="0"/>
              <a:ext cx="12568682" cy="1688719"/>
            </a:xfrm>
            <a:custGeom>
              <a:avLst/>
              <a:gdLst/>
              <a:ahLst/>
              <a:cxnLst/>
              <a:rect r="r" b="b" t="t" l="l"/>
              <a:pathLst>
                <a:path h="1688719" w="12568682">
                  <a:moveTo>
                    <a:pt x="0" y="0"/>
                  </a:moveTo>
                  <a:lnTo>
                    <a:pt x="12568682" y="0"/>
                  </a:lnTo>
                  <a:lnTo>
                    <a:pt x="12568682" y="1688719"/>
                  </a:lnTo>
                  <a:lnTo>
                    <a:pt x="0" y="1688719"/>
                  </a:lnTo>
                  <a:close/>
                </a:path>
              </a:pathLst>
            </a:custGeom>
            <a:solidFill>
              <a:srgbClr val="FFFFFF">
                <a:alpha val="3922"/>
              </a:srgbClr>
            </a:solidFill>
          </p:spPr>
        </p:sp>
      </p:grpSp>
      <p:sp>
        <p:nvSpPr>
          <p:cNvPr name="TextBox 11" id="11"/>
          <p:cNvSpPr txBox="true"/>
          <p:nvPr/>
        </p:nvSpPr>
        <p:spPr>
          <a:xfrm rot="0">
            <a:off x="8143280" y="4869656"/>
            <a:ext cx="4141440" cy="548879"/>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Study 1</a:t>
            </a:r>
          </a:p>
        </p:txBody>
      </p:sp>
      <p:sp>
        <p:nvSpPr>
          <p:cNvPr name="TextBox 12" id="12"/>
          <p:cNvSpPr txBox="true"/>
          <p:nvPr/>
        </p:nvSpPr>
        <p:spPr>
          <a:xfrm rot="0">
            <a:off x="12861280" y="4869656"/>
            <a:ext cx="4141440"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Improved accuracy in diagnosing depression.</a:t>
            </a:r>
          </a:p>
        </p:txBody>
      </p:sp>
      <p:grpSp>
        <p:nvGrpSpPr>
          <p:cNvPr name="Group 13" id="13"/>
          <p:cNvGrpSpPr/>
          <p:nvPr/>
        </p:nvGrpSpPr>
        <p:grpSpPr>
          <a:xfrm rot="0">
            <a:off x="7859762" y="6051798"/>
            <a:ext cx="9426476" cy="1266527"/>
            <a:chOff x="0" y="0"/>
            <a:chExt cx="12568635" cy="1688703"/>
          </a:xfrm>
        </p:grpSpPr>
        <p:sp>
          <p:nvSpPr>
            <p:cNvPr name="Freeform 14" id="14"/>
            <p:cNvSpPr/>
            <p:nvPr/>
          </p:nvSpPr>
          <p:spPr>
            <a:xfrm flipH="false" flipV="false" rot="0">
              <a:off x="0" y="0"/>
              <a:ext cx="12568682" cy="1688719"/>
            </a:xfrm>
            <a:custGeom>
              <a:avLst/>
              <a:gdLst/>
              <a:ahLst/>
              <a:cxnLst/>
              <a:rect r="r" b="b" t="t" l="l"/>
              <a:pathLst>
                <a:path h="1688719" w="12568682">
                  <a:moveTo>
                    <a:pt x="0" y="0"/>
                  </a:moveTo>
                  <a:lnTo>
                    <a:pt x="12568682" y="0"/>
                  </a:lnTo>
                  <a:lnTo>
                    <a:pt x="12568682" y="1688719"/>
                  </a:lnTo>
                  <a:lnTo>
                    <a:pt x="0" y="1688719"/>
                  </a:lnTo>
                  <a:close/>
                </a:path>
              </a:pathLst>
            </a:custGeom>
            <a:solidFill>
              <a:srgbClr val="000000">
                <a:alpha val="3922"/>
              </a:srgbClr>
            </a:solidFill>
          </p:spPr>
        </p:sp>
      </p:grpSp>
      <p:sp>
        <p:nvSpPr>
          <p:cNvPr name="TextBox 15" id="15"/>
          <p:cNvSpPr txBox="true"/>
          <p:nvPr/>
        </p:nvSpPr>
        <p:spPr>
          <a:xfrm rot="0">
            <a:off x="8143280" y="6136184"/>
            <a:ext cx="4141440" cy="548879"/>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Study 2</a:t>
            </a:r>
          </a:p>
        </p:txBody>
      </p:sp>
      <p:sp>
        <p:nvSpPr>
          <p:cNvPr name="TextBox 16" id="16"/>
          <p:cNvSpPr txBox="true"/>
          <p:nvPr/>
        </p:nvSpPr>
        <p:spPr>
          <a:xfrm rot="0">
            <a:off x="12861280" y="6136184"/>
            <a:ext cx="4141440"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Enhanced monitoring of anxiety levels in patients with PTSD.</a:t>
            </a:r>
          </a:p>
        </p:txBody>
      </p:sp>
      <p:grpSp>
        <p:nvGrpSpPr>
          <p:cNvPr name="Group 17" id="17"/>
          <p:cNvGrpSpPr/>
          <p:nvPr/>
        </p:nvGrpSpPr>
        <p:grpSpPr>
          <a:xfrm rot="0">
            <a:off x="7859762" y="7318325"/>
            <a:ext cx="9426476" cy="1266527"/>
            <a:chOff x="0" y="0"/>
            <a:chExt cx="12568635" cy="1688703"/>
          </a:xfrm>
        </p:grpSpPr>
        <p:sp>
          <p:nvSpPr>
            <p:cNvPr name="Freeform 18" id="18"/>
            <p:cNvSpPr/>
            <p:nvPr/>
          </p:nvSpPr>
          <p:spPr>
            <a:xfrm flipH="false" flipV="false" rot="0">
              <a:off x="0" y="0"/>
              <a:ext cx="12568682" cy="1688719"/>
            </a:xfrm>
            <a:custGeom>
              <a:avLst/>
              <a:gdLst/>
              <a:ahLst/>
              <a:cxnLst/>
              <a:rect r="r" b="b" t="t" l="l"/>
              <a:pathLst>
                <a:path h="1688719" w="12568682">
                  <a:moveTo>
                    <a:pt x="0" y="0"/>
                  </a:moveTo>
                  <a:lnTo>
                    <a:pt x="12568682" y="0"/>
                  </a:lnTo>
                  <a:lnTo>
                    <a:pt x="12568682" y="1688719"/>
                  </a:lnTo>
                  <a:lnTo>
                    <a:pt x="0" y="1688719"/>
                  </a:lnTo>
                  <a:close/>
                </a:path>
              </a:pathLst>
            </a:custGeom>
            <a:solidFill>
              <a:srgbClr val="FFFFFF">
                <a:alpha val="3922"/>
              </a:srgbClr>
            </a:solidFill>
          </p:spPr>
        </p:sp>
      </p:grpSp>
      <p:sp>
        <p:nvSpPr>
          <p:cNvPr name="TextBox 19" id="19"/>
          <p:cNvSpPr txBox="true"/>
          <p:nvPr/>
        </p:nvSpPr>
        <p:spPr>
          <a:xfrm rot="0">
            <a:off x="8143280" y="7402711"/>
            <a:ext cx="4141440" cy="548879"/>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Study 3</a:t>
            </a:r>
          </a:p>
        </p:txBody>
      </p:sp>
      <p:sp>
        <p:nvSpPr>
          <p:cNvPr name="TextBox 20" id="20"/>
          <p:cNvSpPr txBox="true"/>
          <p:nvPr/>
        </p:nvSpPr>
        <p:spPr>
          <a:xfrm rot="0">
            <a:off x="12861280" y="7402711"/>
            <a:ext cx="4141440" cy="1002506"/>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Effective identification of early signs of bipolar disorder.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6" id="6"/>
          <p:cNvSpPr txBox="true"/>
          <p:nvPr/>
        </p:nvSpPr>
        <p:spPr>
          <a:xfrm rot="0">
            <a:off x="844302" y="635794"/>
            <a:ext cx="9741396" cy="1536501"/>
          </a:xfrm>
          <a:prstGeom prst="rect">
            <a:avLst/>
          </a:prstGeom>
        </p:spPr>
        <p:txBody>
          <a:bodyPr anchor="t" rtlCol="false" tIns="0" lIns="0" bIns="0" rIns="0">
            <a:spAutoFit/>
          </a:bodyPr>
          <a:lstStyle/>
          <a:p>
            <a:pPr algn="l">
              <a:lnSpc>
                <a:spcPts val="5874"/>
              </a:lnSpc>
            </a:pPr>
            <a:r>
              <a:rPr lang="en-US" sz="4687">
                <a:solidFill>
                  <a:srgbClr val="F2E782"/>
                </a:solidFill>
                <a:latin typeface="Prata"/>
                <a:ea typeface="Prata"/>
                <a:cs typeface="Prata"/>
                <a:sym typeface="Prata"/>
              </a:rPr>
              <a:t>Integrating facial analysis into clinical workflows</a:t>
            </a:r>
          </a:p>
        </p:txBody>
      </p:sp>
      <p:sp>
        <p:nvSpPr>
          <p:cNvPr name="Freeform 7" id="7" descr="preencoded.png"/>
          <p:cNvSpPr/>
          <p:nvPr/>
        </p:nvSpPr>
        <p:spPr>
          <a:xfrm flipH="false" flipV="false" rot="0">
            <a:off x="844302" y="2534096"/>
            <a:ext cx="603051" cy="603051"/>
          </a:xfrm>
          <a:custGeom>
            <a:avLst/>
            <a:gdLst/>
            <a:ahLst/>
            <a:cxnLst/>
            <a:rect r="r" b="b" t="t" l="l"/>
            <a:pathLst>
              <a:path h="603051" w="603051">
                <a:moveTo>
                  <a:pt x="0" y="0"/>
                </a:moveTo>
                <a:lnTo>
                  <a:pt x="603052" y="0"/>
                </a:lnTo>
                <a:lnTo>
                  <a:pt x="603052" y="603052"/>
                </a:lnTo>
                <a:lnTo>
                  <a:pt x="0" y="603052"/>
                </a:lnTo>
                <a:lnTo>
                  <a:pt x="0" y="0"/>
                </a:lnTo>
                <a:close/>
              </a:path>
            </a:pathLst>
          </a:custGeom>
          <a:blipFill>
            <a:blip r:embed="rId5"/>
            <a:stretch>
              <a:fillRect l="0" t="0" r="0" b="0"/>
            </a:stretch>
          </a:blipFill>
        </p:spPr>
      </p:sp>
      <p:sp>
        <p:nvSpPr>
          <p:cNvPr name="TextBox 8" id="8"/>
          <p:cNvSpPr txBox="true"/>
          <p:nvPr/>
        </p:nvSpPr>
        <p:spPr>
          <a:xfrm rot="0">
            <a:off x="844302" y="3359349"/>
            <a:ext cx="3015555" cy="395883"/>
          </a:xfrm>
          <a:prstGeom prst="rect">
            <a:avLst/>
          </a:prstGeom>
        </p:spPr>
        <p:txBody>
          <a:bodyPr anchor="t" rtlCol="false" tIns="0" lIns="0" bIns="0" rIns="0">
            <a:spAutoFit/>
          </a:bodyPr>
          <a:lstStyle/>
          <a:p>
            <a:pPr algn="l">
              <a:lnSpc>
                <a:spcPts val="2937"/>
              </a:lnSpc>
            </a:pPr>
            <a:r>
              <a:rPr lang="en-US" sz="2312">
                <a:solidFill>
                  <a:srgbClr val="CFCBBF"/>
                </a:solidFill>
                <a:latin typeface="Prata"/>
                <a:ea typeface="Prata"/>
                <a:cs typeface="Prata"/>
                <a:sym typeface="Prata"/>
              </a:rPr>
              <a:t>Remote Monitoring</a:t>
            </a:r>
          </a:p>
        </p:txBody>
      </p:sp>
      <p:sp>
        <p:nvSpPr>
          <p:cNvPr name="TextBox 9" id="9"/>
          <p:cNvSpPr txBox="true"/>
          <p:nvPr/>
        </p:nvSpPr>
        <p:spPr>
          <a:xfrm rot="0">
            <a:off x="844302" y="3814168"/>
            <a:ext cx="9741396" cy="471636"/>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Patients can be monitored remotely using webcams or mobile devices.</a:t>
            </a:r>
          </a:p>
        </p:txBody>
      </p:sp>
      <p:sp>
        <p:nvSpPr>
          <p:cNvPr name="Freeform 10" id="10" descr="preencoded.png"/>
          <p:cNvSpPr/>
          <p:nvPr/>
        </p:nvSpPr>
        <p:spPr>
          <a:xfrm flipH="false" flipV="false" rot="0">
            <a:off x="844302" y="5009555"/>
            <a:ext cx="603051" cy="603051"/>
          </a:xfrm>
          <a:custGeom>
            <a:avLst/>
            <a:gdLst/>
            <a:ahLst/>
            <a:cxnLst/>
            <a:rect r="r" b="b" t="t" l="l"/>
            <a:pathLst>
              <a:path h="603051" w="603051">
                <a:moveTo>
                  <a:pt x="0" y="0"/>
                </a:moveTo>
                <a:lnTo>
                  <a:pt x="603052" y="0"/>
                </a:lnTo>
                <a:lnTo>
                  <a:pt x="603052" y="603051"/>
                </a:lnTo>
                <a:lnTo>
                  <a:pt x="0" y="603051"/>
                </a:lnTo>
                <a:lnTo>
                  <a:pt x="0" y="0"/>
                </a:lnTo>
                <a:close/>
              </a:path>
            </a:pathLst>
          </a:custGeom>
          <a:blipFill>
            <a:blip r:embed="rId6"/>
            <a:stretch>
              <a:fillRect l="0" t="0" r="0" b="0"/>
            </a:stretch>
          </a:blipFill>
        </p:spPr>
      </p:sp>
      <p:sp>
        <p:nvSpPr>
          <p:cNvPr name="TextBox 11" id="11"/>
          <p:cNvSpPr txBox="true"/>
          <p:nvPr/>
        </p:nvSpPr>
        <p:spPr>
          <a:xfrm rot="0">
            <a:off x="844302" y="5834806"/>
            <a:ext cx="3015555" cy="395883"/>
          </a:xfrm>
          <a:prstGeom prst="rect">
            <a:avLst/>
          </a:prstGeom>
        </p:spPr>
        <p:txBody>
          <a:bodyPr anchor="t" rtlCol="false" tIns="0" lIns="0" bIns="0" rIns="0">
            <a:spAutoFit/>
          </a:bodyPr>
          <a:lstStyle/>
          <a:p>
            <a:pPr algn="l">
              <a:lnSpc>
                <a:spcPts val="2937"/>
              </a:lnSpc>
            </a:pPr>
            <a:r>
              <a:rPr lang="en-US" sz="2312">
                <a:solidFill>
                  <a:srgbClr val="CFCBBF"/>
                </a:solidFill>
                <a:latin typeface="Prata"/>
                <a:ea typeface="Prata"/>
                <a:cs typeface="Prata"/>
                <a:sym typeface="Prata"/>
              </a:rPr>
              <a:t>Data Visualization</a:t>
            </a:r>
          </a:p>
        </p:txBody>
      </p:sp>
      <p:sp>
        <p:nvSpPr>
          <p:cNvPr name="TextBox 12" id="12"/>
          <p:cNvSpPr txBox="true"/>
          <p:nvPr/>
        </p:nvSpPr>
        <p:spPr>
          <a:xfrm rot="0">
            <a:off x="844302" y="6289625"/>
            <a:ext cx="9741396" cy="471636"/>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AI generates visual reports and graphs that illustrate emotional trends over time.</a:t>
            </a:r>
          </a:p>
        </p:txBody>
      </p:sp>
      <p:sp>
        <p:nvSpPr>
          <p:cNvPr name="Freeform 13" id="13" descr="preencoded.png"/>
          <p:cNvSpPr/>
          <p:nvPr/>
        </p:nvSpPr>
        <p:spPr>
          <a:xfrm flipH="false" flipV="false" rot="0">
            <a:off x="844302" y="7485012"/>
            <a:ext cx="603051" cy="603051"/>
          </a:xfrm>
          <a:custGeom>
            <a:avLst/>
            <a:gdLst/>
            <a:ahLst/>
            <a:cxnLst/>
            <a:rect r="r" b="b" t="t" l="l"/>
            <a:pathLst>
              <a:path h="603051" w="603051">
                <a:moveTo>
                  <a:pt x="0" y="0"/>
                </a:moveTo>
                <a:lnTo>
                  <a:pt x="603052" y="0"/>
                </a:lnTo>
                <a:lnTo>
                  <a:pt x="603052" y="603052"/>
                </a:lnTo>
                <a:lnTo>
                  <a:pt x="0" y="603052"/>
                </a:lnTo>
                <a:lnTo>
                  <a:pt x="0" y="0"/>
                </a:lnTo>
                <a:close/>
              </a:path>
            </a:pathLst>
          </a:custGeom>
          <a:blipFill>
            <a:blip r:embed="rId7"/>
            <a:stretch>
              <a:fillRect l="0" t="0" r="0" b="0"/>
            </a:stretch>
          </a:blipFill>
        </p:spPr>
      </p:sp>
      <p:sp>
        <p:nvSpPr>
          <p:cNvPr name="TextBox 14" id="14"/>
          <p:cNvSpPr txBox="true"/>
          <p:nvPr/>
        </p:nvSpPr>
        <p:spPr>
          <a:xfrm rot="0">
            <a:off x="844302" y="8310265"/>
            <a:ext cx="3382864" cy="395883"/>
          </a:xfrm>
          <a:prstGeom prst="rect">
            <a:avLst/>
          </a:prstGeom>
        </p:spPr>
        <p:txBody>
          <a:bodyPr anchor="t" rtlCol="false" tIns="0" lIns="0" bIns="0" rIns="0">
            <a:spAutoFit/>
          </a:bodyPr>
          <a:lstStyle/>
          <a:p>
            <a:pPr algn="l">
              <a:lnSpc>
                <a:spcPts val="2937"/>
              </a:lnSpc>
            </a:pPr>
            <a:r>
              <a:rPr lang="en-US" sz="2312">
                <a:solidFill>
                  <a:srgbClr val="CFCBBF"/>
                </a:solidFill>
                <a:latin typeface="Prata"/>
                <a:ea typeface="Prata"/>
                <a:cs typeface="Prata"/>
                <a:sym typeface="Prata"/>
              </a:rPr>
              <a:t>Personalized Feedback</a:t>
            </a:r>
          </a:p>
        </p:txBody>
      </p:sp>
      <p:sp>
        <p:nvSpPr>
          <p:cNvPr name="TextBox 15" id="15"/>
          <p:cNvSpPr txBox="true"/>
          <p:nvPr/>
        </p:nvSpPr>
        <p:spPr>
          <a:xfrm rot="0">
            <a:off x="844302" y="8765084"/>
            <a:ext cx="9741396" cy="857547"/>
          </a:xfrm>
          <a:prstGeom prst="rect">
            <a:avLst/>
          </a:prstGeom>
        </p:spPr>
        <p:txBody>
          <a:bodyPr anchor="t" rtlCol="false" tIns="0" lIns="0" bIns="0" rIns="0">
            <a:spAutoFit/>
          </a:bodyPr>
          <a:lstStyle/>
          <a:p>
            <a:pPr algn="l">
              <a:lnSpc>
                <a:spcPts val="3000"/>
              </a:lnSpc>
            </a:pPr>
            <a:r>
              <a:rPr lang="en-US" sz="1874">
                <a:solidFill>
                  <a:srgbClr val="CFCBBF"/>
                </a:solidFill>
                <a:latin typeface="Raleway"/>
                <a:ea typeface="Raleway"/>
                <a:cs typeface="Raleway"/>
                <a:sym typeface="Raleway"/>
              </a:rPr>
              <a:t>AI can provide personalized feedback and recommendations to patients and healthcare providers.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B1C1D"/>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10" t="0" r="-10" b="0"/>
            </a:stretch>
          </a:blipFill>
        </p:spPr>
      </p:sp>
      <p:sp>
        <p:nvSpPr>
          <p:cNvPr name="TextBox 6" id="6"/>
          <p:cNvSpPr txBox="true"/>
          <p:nvPr/>
        </p:nvSpPr>
        <p:spPr>
          <a:xfrm rot="0">
            <a:off x="992238" y="4970412"/>
            <a:ext cx="13732966" cy="905024"/>
          </a:xfrm>
          <a:prstGeom prst="rect">
            <a:avLst/>
          </a:prstGeom>
        </p:spPr>
        <p:txBody>
          <a:bodyPr anchor="t" rtlCol="false" tIns="0" lIns="0" bIns="0" rIns="0">
            <a:spAutoFit/>
          </a:bodyPr>
          <a:lstStyle/>
          <a:p>
            <a:pPr algn="l">
              <a:lnSpc>
                <a:spcPts val="6937"/>
              </a:lnSpc>
            </a:pPr>
            <a:r>
              <a:rPr lang="en-US" sz="5562">
                <a:solidFill>
                  <a:srgbClr val="F2E782"/>
                </a:solidFill>
                <a:latin typeface="Prata"/>
                <a:ea typeface="Prata"/>
                <a:cs typeface="Prata"/>
                <a:sym typeface="Prata"/>
              </a:rPr>
              <a:t>Addressing privacy and ethical concerns</a:t>
            </a:r>
          </a:p>
        </p:txBody>
      </p:sp>
      <p:grpSp>
        <p:nvGrpSpPr>
          <p:cNvPr name="Group 7" id="7"/>
          <p:cNvGrpSpPr/>
          <p:nvPr/>
        </p:nvGrpSpPr>
        <p:grpSpPr>
          <a:xfrm rot="0">
            <a:off x="992238" y="6300639"/>
            <a:ext cx="5245447" cy="2540943"/>
            <a:chOff x="0" y="0"/>
            <a:chExt cx="6993930" cy="3387923"/>
          </a:xfrm>
        </p:grpSpPr>
        <p:sp>
          <p:nvSpPr>
            <p:cNvPr name="Freeform 8" id="8"/>
            <p:cNvSpPr/>
            <p:nvPr/>
          </p:nvSpPr>
          <p:spPr>
            <a:xfrm flipH="false" flipV="false" rot="0">
              <a:off x="0" y="0"/>
              <a:ext cx="6994017" cy="3387979"/>
            </a:xfrm>
            <a:custGeom>
              <a:avLst/>
              <a:gdLst/>
              <a:ahLst/>
              <a:cxnLst/>
              <a:rect r="r" b="b" t="t" l="l"/>
              <a:pathLst>
                <a:path h="3387979" w="6994017">
                  <a:moveTo>
                    <a:pt x="0" y="56769"/>
                  </a:moveTo>
                  <a:cubicBezTo>
                    <a:pt x="0" y="25400"/>
                    <a:pt x="25400" y="0"/>
                    <a:pt x="56769" y="0"/>
                  </a:cubicBezTo>
                  <a:lnTo>
                    <a:pt x="6937248" y="0"/>
                  </a:lnTo>
                  <a:cubicBezTo>
                    <a:pt x="6968617" y="0"/>
                    <a:pt x="6994017" y="25400"/>
                    <a:pt x="6994017" y="56769"/>
                  </a:cubicBezTo>
                  <a:lnTo>
                    <a:pt x="6994017" y="3331210"/>
                  </a:lnTo>
                  <a:cubicBezTo>
                    <a:pt x="6994017" y="3362579"/>
                    <a:pt x="6968617" y="3387979"/>
                    <a:pt x="6937248" y="3387979"/>
                  </a:cubicBezTo>
                  <a:lnTo>
                    <a:pt x="56769" y="3387979"/>
                  </a:lnTo>
                  <a:cubicBezTo>
                    <a:pt x="25400" y="3387979"/>
                    <a:pt x="0" y="3362579"/>
                    <a:pt x="0" y="3331210"/>
                  </a:cubicBezTo>
                  <a:close/>
                </a:path>
              </a:pathLst>
            </a:custGeom>
            <a:solidFill>
              <a:srgbClr val="3A3B3C"/>
            </a:solidFill>
          </p:spPr>
        </p:sp>
      </p:grpSp>
      <p:sp>
        <p:nvSpPr>
          <p:cNvPr name="TextBox 9" id="9"/>
          <p:cNvSpPr txBox="true"/>
          <p:nvPr/>
        </p:nvSpPr>
        <p:spPr>
          <a:xfrm rot="0">
            <a:off x="1275755" y="6565106"/>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Data Security</a:t>
            </a:r>
          </a:p>
        </p:txBody>
      </p:sp>
      <p:sp>
        <p:nvSpPr>
          <p:cNvPr name="TextBox 10" id="10"/>
          <p:cNvSpPr txBox="true"/>
          <p:nvPr/>
        </p:nvSpPr>
        <p:spPr>
          <a:xfrm rot="0">
            <a:off x="1275755" y="7101929"/>
            <a:ext cx="4678412"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Ensuring secure storage and handling of sensitive patient data is paramount.</a:t>
            </a:r>
          </a:p>
        </p:txBody>
      </p:sp>
      <p:grpSp>
        <p:nvGrpSpPr>
          <p:cNvPr name="Group 11" id="11"/>
          <p:cNvGrpSpPr/>
          <p:nvPr/>
        </p:nvGrpSpPr>
        <p:grpSpPr>
          <a:xfrm rot="0">
            <a:off x="6521202" y="6300639"/>
            <a:ext cx="5245447" cy="2540943"/>
            <a:chOff x="0" y="0"/>
            <a:chExt cx="6993930" cy="3387923"/>
          </a:xfrm>
        </p:grpSpPr>
        <p:sp>
          <p:nvSpPr>
            <p:cNvPr name="Freeform 12" id="12"/>
            <p:cNvSpPr/>
            <p:nvPr/>
          </p:nvSpPr>
          <p:spPr>
            <a:xfrm flipH="false" flipV="false" rot="0">
              <a:off x="0" y="0"/>
              <a:ext cx="6994017" cy="3387979"/>
            </a:xfrm>
            <a:custGeom>
              <a:avLst/>
              <a:gdLst/>
              <a:ahLst/>
              <a:cxnLst/>
              <a:rect r="r" b="b" t="t" l="l"/>
              <a:pathLst>
                <a:path h="3387979" w="6994017">
                  <a:moveTo>
                    <a:pt x="0" y="56769"/>
                  </a:moveTo>
                  <a:cubicBezTo>
                    <a:pt x="0" y="25400"/>
                    <a:pt x="25400" y="0"/>
                    <a:pt x="56769" y="0"/>
                  </a:cubicBezTo>
                  <a:lnTo>
                    <a:pt x="6937248" y="0"/>
                  </a:lnTo>
                  <a:cubicBezTo>
                    <a:pt x="6968617" y="0"/>
                    <a:pt x="6994017" y="25400"/>
                    <a:pt x="6994017" y="56769"/>
                  </a:cubicBezTo>
                  <a:lnTo>
                    <a:pt x="6994017" y="3331210"/>
                  </a:lnTo>
                  <a:cubicBezTo>
                    <a:pt x="6994017" y="3362579"/>
                    <a:pt x="6968617" y="3387979"/>
                    <a:pt x="6937248" y="3387979"/>
                  </a:cubicBezTo>
                  <a:lnTo>
                    <a:pt x="56769" y="3387979"/>
                  </a:lnTo>
                  <a:cubicBezTo>
                    <a:pt x="25400" y="3387979"/>
                    <a:pt x="0" y="3362579"/>
                    <a:pt x="0" y="3331210"/>
                  </a:cubicBezTo>
                  <a:close/>
                </a:path>
              </a:pathLst>
            </a:custGeom>
            <a:solidFill>
              <a:srgbClr val="3A3B3C"/>
            </a:solidFill>
          </p:spPr>
        </p:sp>
      </p:grpSp>
      <p:sp>
        <p:nvSpPr>
          <p:cNvPr name="TextBox 13" id="13"/>
          <p:cNvSpPr txBox="true"/>
          <p:nvPr/>
        </p:nvSpPr>
        <p:spPr>
          <a:xfrm rot="0">
            <a:off x="6804720" y="6565106"/>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Informed Consent</a:t>
            </a:r>
          </a:p>
        </p:txBody>
      </p:sp>
      <p:sp>
        <p:nvSpPr>
          <p:cNvPr name="TextBox 14" id="14"/>
          <p:cNvSpPr txBox="true"/>
          <p:nvPr/>
        </p:nvSpPr>
        <p:spPr>
          <a:xfrm rot="0">
            <a:off x="6804720" y="7101929"/>
            <a:ext cx="4678412"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Patients must provide informed consent for the use of AI-powered facial expression analysis.</a:t>
            </a:r>
          </a:p>
        </p:txBody>
      </p:sp>
      <p:grpSp>
        <p:nvGrpSpPr>
          <p:cNvPr name="Group 15" id="15"/>
          <p:cNvGrpSpPr/>
          <p:nvPr/>
        </p:nvGrpSpPr>
        <p:grpSpPr>
          <a:xfrm rot="0">
            <a:off x="12050166" y="6300639"/>
            <a:ext cx="5245447" cy="2540943"/>
            <a:chOff x="0" y="0"/>
            <a:chExt cx="6993930" cy="3387923"/>
          </a:xfrm>
        </p:grpSpPr>
        <p:sp>
          <p:nvSpPr>
            <p:cNvPr name="Freeform 16" id="16"/>
            <p:cNvSpPr/>
            <p:nvPr/>
          </p:nvSpPr>
          <p:spPr>
            <a:xfrm flipH="false" flipV="false" rot="0">
              <a:off x="0" y="0"/>
              <a:ext cx="6994017" cy="3387979"/>
            </a:xfrm>
            <a:custGeom>
              <a:avLst/>
              <a:gdLst/>
              <a:ahLst/>
              <a:cxnLst/>
              <a:rect r="r" b="b" t="t" l="l"/>
              <a:pathLst>
                <a:path h="3387979" w="6994017">
                  <a:moveTo>
                    <a:pt x="0" y="56769"/>
                  </a:moveTo>
                  <a:cubicBezTo>
                    <a:pt x="0" y="25400"/>
                    <a:pt x="25400" y="0"/>
                    <a:pt x="56769" y="0"/>
                  </a:cubicBezTo>
                  <a:lnTo>
                    <a:pt x="6937248" y="0"/>
                  </a:lnTo>
                  <a:cubicBezTo>
                    <a:pt x="6968617" y="0"/>
                    <a:pt x="6994017" y="25400"/>
                    <a:pt x="6994017" y="56769"/>
                  </a:cubicBezTo>
                  <a:lnTo>
                    <a:pt x="6994017" y="3331210"/>
                  </a:lnTo>
                  <a:cubicBezTo>
                    <a:pt x="6994017" y="3362579"/>
                    <a:pt x="6968617" y="3387979"/>
                    <a:pt x="6937248" y="3387979"/>
                  </a:cubicBezTo>
                  <a:lnTo>
                    <a:pt x="56769" y="3387979"/>
                  </a:lnTo>
                  <a:cubicBezTo>
                    <a:pt x="25400" y="3387979"/>
                    <a:pt x="0" y="3362579"/>
                    <a:pt x="0" y="3331210"/>
                  </a:cubicBezTo>
                  <a:close/>
                </a:path>
              </a:pathLst>
            </a:custGeom>
            <a:solidFill>
              <a:srgbClr val="3A3B3C"/>
            </a:solidFill>
          </p:spPr>
        </p:sp>
      </p:grpSp>
      <p:sp>
        <p:nvSpPr>
          <p:cNvPr name="TextBox 17" id="17"/>
          <p:cNvSpPr txBox="true"/>
          <p:nvPr/>
        </p:nvSpPr>
        <p:spPr>
          <a:xfrm rot="0">
            <a:off x="12333685" y="6565106"/>
            <a:ext cx="3544044" cy="461962"/>
          </a:xfrm>
          <a:prstGeom prst="rect">
            <a:avLst/>
          </a:prstGeom>
        </p:spPr>
        <p:txBody>
          <a:bodyPr anchor="t" rtlCol="false" tIns="0" lIns="0" bIns="0" rIns="0">
            <a:spAutoFit/>
          </a:bodyPr>
          <a:lstStyle/>
          <a:p>
            <a:pPr algn="l">
              <a:lnSpc>
                <a:spcPts val="3437"/>
              </a:lnSpc>
            </a:pPr>
            <a:r>
              <a:rPr lang="en-US" sz="2750">
                <a:solidFill>
                  <a:srgbClr val="CFCBBF"/>
                </a:solidFill>
                <a:latin typeface="Prata"/>
                <a:ea typeface="Prata"/>
                <a:cs typeface="Prata"/>
                <a:sym typeface="Prata"/>
              </a:rPr>
              <a:t>Bias Mitigation</a:t>
            </a:r>
          </a:p>
        </p:txBody>
      </p:sp>
      <p:sp>
        <p:nvSpPr>
          <p:cNvPr name="TextBox 18" id="18"/>
          <p:cNvSpPr txBox="true"/>
          <p:nvPr/>
        </p:nvSpPr>
        <p:spPr>
          <a:xfrm rot="0">
            <a:off x="12333685" y="7101929"/>
            <a:ext cx="4678413" cy="1456135"/>
          </a:xfrm>
          <a:prstGeom prst="rect">
            <a:avLst/>
          </a:prstGeom>
        </p:spPr>
        <p:txBody>
          <a:bodyPr anchor="t" rtlCol="false" tIns="0" lIns="0" bIns="0" rIns="0">
            <a:spAutoFit/>
          </a:bodyPr>
          <a:lstStyle/>
          <a:p>
            <a:pPr algn="l">
              <a:lnSpc>
                <a:spcPts val="3562"/>
              </a:lnSpc>
            </a:pPr>
            <a:r>
              <a:rPr lang="en-US" sz="2187">
                <a:solidFill>
                  <a:srgbClr val="CFCBBF"/>
                </a:solidFill>
                <a:latin typeface="Raleway"/>
                <a:ea typeface="Raleway"/>
                <a:cs typeface="Raleway"/>
                <a:sym typeface="Raleway"/>
              </a:rPr>
              <a:t>AI algorithms must be trained on diverse datasets to minimize bias and ensure fairness.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DAGWEVLCyH4</dc:identifier>
  <dcterms:modified xsi:type="dcterms:W3CDTF">2011-08-01T06:04:30Z</dcterms:modified>
  <cp:revision>1</cp:revision>
  <dc:title> NM CAPSTONE PROJECT REPORT -  Mental Health Assessment</dc:title>
</cp:coreProperties>
</file>